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6858000" cy="9144000"/>
  <p:embeddedFontLst>
    <p:embeddedFont>
      <p:font typeface="Arcade Gamer" panose="020B0604020202020204" charset="0"/>
      <p:regular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Retropix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8644" autoAdjust="0"/>
  </p:normalViewPr>
  <p:slideViewPr>
    <p:cSldViewPr>
      <p:cViewPr>
        <p:scale>
          <a:sx n="100" d="100"/>
          <a:sy n="100" d="100"/>
        </p:scale>
        <p:origin x="-2316" y="-14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BF023-52E6-47DA-9FF6-003290AC99EE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A972AE-009C-4B25-9CF0-1A13D4A6E95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8791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Ciao a tutti! Oggi vi parlerò del nostro progetto intitolato </a:t>
            </a:r>
            <a:r>
              <a:rPr lang="it-IT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'Agente Intelligente in Super Mario Bros: </a:t>
            </a:r>
            <a:r>
              <a:rPr lang="it-IT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Reinforcement</a:t>
            </a:r>
            <a:r>
              <a:rPr lang="it-IT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Learning e Visione Artificiale'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Questo lavoro è stato sviluppato nell’ambito dell’esame di Intelligenza Artificiale per l’anno accademico 2024/2025.</a:t>
            </a:r>
            <a:b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 particolarità di questo progetto è che il tema, ovvero l’utilizzo di </a:t>
            </a:r>
            <a:r>
              <a:rPr lang="it-IT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Super Mario Bros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come ambiente di test, è stato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assegnato dal professore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Questo ci ha dato l’occasione di applicare tecniche avanzate di apprendimento automatico in un contesto originale e, come vedremo, più complesso di quanto sembri.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6315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Parlando delle prestazioni di YOLOv5 nel riconoscimento degli oggetti, i risultati sono stati decisamente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molto positivi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confermando l’efficacia di questo modello in un contesto come </a:t>
            </a:r>
            <a:r>
              <a:rPr lang="it-IT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Super Mario Bros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che presenta oggetti e nemici con forme e colori diversi ma spesso molto piccoli o parzialmente nascosti sullo schermo.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precisione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del modello ha raggiunto il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94,2%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Questo significa che il sistema ha commesso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pochissimi falsi positivi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ovvero ha raramente scambiato un oggetto per un altro o segnalato la presenza di qualcosa che in realtà non c’era. Questo è fondamentale in un ambiente di gioco dove, ad esempio, confondere un </a:t>
            </a:r>
            <a:r>
              <a:rPr lang="it-IT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Goomba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con un innocuo blocco potrebbe portare a decisioni sbagliate da parte dell’agente.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recall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è stato addirittura del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100%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il che vuol dire che il modello è stato in grado di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rilevare tutti gli oggetti effettivamente presenti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nelle immagini. In altre parole, nessun nemico, ostacolo o power-up è sfuggito all’agente durante l’osservazione dell’ambiente di gioco. Questo è un risultato eccellente, perché significa che l’agente non ha mai ignorato per errore minacce o opportunità presenti sullo schermo.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Infine, la metrica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mAP@50-95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 raggiunto un ottimo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87,6%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Questa metrica, ci dice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quanto bene un modello riesce a riconoscere diversi tipi di oggetti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un’immagine (In pratica: Prima si misura quanto bene il modello riconosce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ogni singolo tipo di oggetto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Poi si fa la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media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questi risultati per avere un numero che rappresenta la performance complessiva del modello.). Un valore così alto indica che YOLOv5 è stato capace di riconoscere con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coerenza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accuratezza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gli oggetti in diversi contesti, sia quando erano in primo piano che quando erano più difficili da individuare, come nel caso degli ostacoli parzialmente visibili o dei nemici in movimento.</a:t>
            </a:r>
          </a:p>
          <a:p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Tuttavia, nonostante questi ottimi risultati, il modello ha incontrato alcune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difficoltà nel riconoscere oggetti meno rappresentati nel dataset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Un esempio chiaro è il </a:t>
            </a:r>
            <a:r>
              <a:rPr lang="it-IT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flagpole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la bandiera che si trova alla fine del livello, che era presente in poche immagini del nostro set di addestramento. Questo ha portato il modello a essere meno accurato nel rilevarlo rispetto ad altri oggetti più comuni, come i </a:t>
            </a:r>
            <a:r>
              <a:rPr lang="it-IT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Goomba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 le </a:t>
            </a:r>
            <a:r>
              <a:rPr lang="it-IT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pipe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Queste difficoltà ci hanno insegnato un’importante lezione: la qualità del riconoscimento visivo non dipende solo dall’algoritmo, ma anche dal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bilanciamento e dalla varietà del dataset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utilizzato per l’addestramento. In futuro, un’espansione del dataset con più immagini di oggetti meno rappresentati, o l’utilizzo di tecniche di </a:t>
            </a:r>
            <a:r>
              <a:rPr lang="it-IT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</a:t>
            </a:r>
            <a:r>
              <a:rPr lang="it-IT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augmentation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potrebbe migliorare ulteriormente le prestazioni del modello.</a:t>
            </a:r>
          </a:p>
          <a:p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 numeri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50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95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indicano le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soglie di accuratezza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che usiamo per valutare il modello.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@50 significa che consideriamo corretto un riconoscimento se c'è almeno il 50% di sovrapposizione tra il riquadro che il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modello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 disegnato intorno all'oggetto che ha riconosciuto nell'immagine e quello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annotato manualmente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dagli esseri umani come il riferimento "giusto". Questa è una soglia più tollerante.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@95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è molto più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rigorosa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il riconoscimento è considerato corretto solo se c'è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almeno il 95% di sovrapposizione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Questo vuol dire che il riquadro deve essere quasi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perfetto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Quando scriviamo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mAP@50-95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significa che calcoliamo la media della precisione del modello su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diverse soglie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partendo da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50%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 arrivando fino a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95%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con incrementi del 5%. In pratica, il modello viene valutato su </a:t>
            </a:r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 livelli di difficoltà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50%, 55%, 60%, 65%, 70%, 75%, 80%, 85%, 90%, 95%</a:t>
            </a:r>
            <a: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0226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Passiamo adesso al cuore del nostro progetto: la metodologia e i risultati ottenuti.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4124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 simulare Super Mario Bros, abbiamo utilizzato il framework Gym con il pacchetto Gym-Super-Mario-Bros che ci ha permesso di effettuare delle simulazioni sul livello 1 del primo mondo del gioco. Inoltre, sono stati configurati due set di controlli: Il </a:t>
            </a:r>
            <a:r>
              <a:rPr lang="it-IT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Simple_Movement</a:t>
            </a: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con azioni semplificate e il </a:t>
            </a:r>
            <a:r>
              <a:rPr lang="it-IT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Complex</a:t>
            </a: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con un set di azioni composte e più complesse. Per ottimizzare l’apprendimento, abbiamo introdotto tecniche come </a:t>
            </a:r>
            <a:r>
              <a:rPr lang="it-IT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FrameStack</a:t>
            </a: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combinare più frame consecutivi e fornire un contesto temporale, il </a:t>
            </a:r>
            <a:r>
              <a:rPr lang="it-IT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ResizeObservation</a:t>
            </a: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 </a:t>
            </a:r>
            <a:r>
              <a:rPr lang="it-IT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GrayscaleObservation</a:t>
            </a: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per semplificare i frame e il </a:t>
            </a:r>
            <a:r>
              <a:rPr lang="it-IT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Reward</a:t>
            </a: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Shaping, per incentivare il progresso dell’agente.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5874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 il rilevamento visivo, abbiamo addestrato YOLOv5 su un dataset creato da noi con circa 350 immagini, annotate in 10 classi principali, tra cui nemici, ostacoli, elementi interattivi e stati di Mario. La suddivisione del dataset è stata fatta in 85% per il training e 15 per la validazione.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168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Passando adesso ai modelli utilizzati, il primo è il DDQN una rete neurale </a:t>
            </a:r>
            <a:r>
              <a:rPr lang="it-IT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convlouzionale</a:t>
            </a: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per elaborare i frame con l’utilizzo del Replay Buffer per l’ottimizzazione dell’apprendimento e </a:t>
            </a:r>
            <a:r>
              <a:rPr lang="it-IT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configuarto</a:t>
            </a: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con un learning rate del 0,0001 e gamma a 0.99.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859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 secondo modello è il PPO, addestrato con due configurazioni, una a 512 passi (</a:t>
            </a:r>
            <a:r>
              <a:rPr lang="it-IT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0.0000005</a:t>
            </a:r>
            <a:r>
              <a:rPr lang="it-IT" sz="2800" b="0" kern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) </a:t>
            </a: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 l’altra a 2048 steps (</a:t>
            </a:r>
            <a:r>
              <a:rPr lang="it-IT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0.000005</a:t>
            </a:r>
            <a:r>
              <a:rPr lang="it-IT" sz="2800" b="0" kern="120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)</a:t>
            </a: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Inoltre, con l’integrazione di YOLO, abbiamo cercato di fornire una comprensione semantica dell’ambiente all’agente.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611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 quanto riguarda gli strumenti, abbiamo utilizzato: </a:t>
            </a:r>
            <a:r>
              <a:rPr lang="it-IT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PyTorch</a:t>
            </a: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Stable-Baseline3, YOLOv5 e </a:t>
            </a:r>
            <a:r>
              <a:rPr lang="it-IT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OpenCv</a:t>
            </a: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come framework e </a:t>
            </a:r>
            <a:r>
              <a:rPr lang="it-IT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libreire</a:t>
            </a: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 </a:t>
            </a:r>
            <a:r>
              <a:rPr lang="it-IT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Roboflow</a:t>
            </a: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per le annotazioni e come hardware una macchina Windows con GPU NVIDIA RTX 4050 e una Mac Studio M2 Ultra.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6171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questa slide possiamo vedere una breve simulazione relativa ad un singolo episodio in cui viene raggiunta la vittoria. Già da qui si evincono alcuni punti critici analizzati poi in seguito.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3983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Passando ai risultati, il DDQN ha mostrato una convergenza graduale e stabile. La lunghezza degli episodi si è stabilizzata intorno ai 500 passi, la ricompensa cumulativa ha mostrato un ottimo trend di crescita costante e in termini di vittorie abbiamo ottenuto una vittoria su 1000 episodi.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6442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 PPO, con la configurazione da 512 passi ha ottenuto 54 vittorie, ma con oscillazioni nelle prestazioni. Tuttavia, la configurazione da 2048 passi non ha portato a risultati significativi. Mostrando una maggiore velocità, ma una minore stabilità rispetto al DDQN.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142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Prima di entrare nel vivo, vi spiego rapidamente come ho strutturato la presentazione. Partiremo con una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introduzione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per capire il contesto e gli obiettivi del progetto.</a:t>
            </a:r>
            <a:b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Poi passeremo al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background teorico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dove vi illustrerò i concetti fondamentali di </a:t>
            </a:r>
            <a:r>
              <a:rPr lang="it-IT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Reinforcement</a:t>
            </a:r>
            <a:r>
              <a:rPr lang="it-IT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Learning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 visione artificiale.</a:t>
            </a:r>
            <a:b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Successivamente, vedremo la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metodologia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utilizzata per implementare l’agente nel gioco di </a:t>
            </a:r>
            <a:r>
              <a:rPr lang="it-IT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Super Mario Bros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 concluderemo con una panoramica dei risultati e delle difficoltà incontrate.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0201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 quanto riguarda l’integrazione di YOLOv5 con PPO ha migliorato la comprensione dell’ambiente, come si evince dai valori ottenuti dalle metriche sull’addestramento di YOLO con una precisione del 94% e una recall del 100% , ma non ha permesso di completare il livello. Uno dei principali problemi riscontrati è stato il superamento del terzo tubo.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8482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Uno degli ostacoli più grandi che abbiamo affrontato è stato legato alle limitazioni hardware. </a:t>
            </a:r>
          </a:p>
          <a:p>
            <a:r>
              <a:rPr lang="it-IT" dirty="0"/>
              <a:t>L'assenza di supporto GPU su Mac Studio ha rallentato notevolmente l'addestramento, obbligandoci a utilizzare solo la CPU per alcuni esperimenti, allungando i tempi di training di ore o addirittura giorni. </a:t>
            </a:r>
          </a:p>
          <a:p>
            <a:r>
              <a:rPr lang="it-IT" dirty="0"/>
              <a:t>D'altra parte, sulla macchina Windows siamo riusciti ad addestrare il modello molto più velocemente. Tuttavia, la migrazione dei modelli tra i due sistemi operativi si è rivelata problematica. </a:t>
            </a:r>
          </a:p>
          <a:p>
            <a:r>
              <a:rPr lang="it-IT" dirty="0"/>
              <a:t>Ad esempio, l’addestramento di YOLOv5l, che su Windows richiedeva meno di un'ora, sul Mac l’abbiamo dovuto ripetere con tempi oltre le 24 ore. </a:t>
            </a:r>
          </a:p>
          <a:p>
            <a:r>
              <a:rPr lang="it-IT" dirty="0"/>
              <a:t>Questa limitazione ha ridotto le possibilità di testare nuove configurazioni e modelli a causa di tempistiche elevate.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6833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Uno dei problemi più complessi affrontati è stato il superamento del terzo tubo. L'agente, indipendentemente dall'algoritmo usato, ha mostrato difficoltà a eseguire la sequenza di salti necessaria per superare l'ostacolo. Abbiamo provato due strategie:</a:t>
            </a:r>
          </a:p>
          <a:p>
            <a:pPr>
              <a:buFont typeface="+mj-lt"/>
              <a:buAutoNum type="arabicPeriod"/>
            </a:pPr>
            <a:r>
              <a:rPr lang="it-IT" b="1" dirty="0"/>
              <a:t>CUSTOM_MOVEMENT</a:t>
            </a:r>
            <a:r>
              <a:rPr lang="it-IT" dirty="0"/>
              <a:t>, cioè la creazione di sequenze di azioni personalizzate, ma si è rivelato un approccio troppo rigido, limitando l’adattabilità dell’agente.</a:t>
            </a:r>
          </a:p>
          <a:p>
            <a:pPr>
              <a:buFont typeface="+mj-lt"/>
              <a:buAutoNum type="arabicPeriod"/>
            </a:pPr>
            <a:r>
              <a:rPr lang="it-IT" b="1" dirty="0" err="1"/>
              <a:t>Reward</a:t>
            </a:r>
            <a:r>
              <a:rPr lang="it-IT" b="1" dirty="0"/>
              <a:t> Shaping mirato</a:t>
            </a:r>
            <a:r>
              <a:rPr lang="it-IT" dirty="0"/>
              <a:t>, incentivando il salto nella zona critica, che ha migliorato parzialmente il comportamento, ma non ha garantito un superamento stabile. </a:t>
            </a:r>
          </a:p>
          <a:p>
            <a:pPr>
              <a:buFont typeface="+mj-lt"/>
              <a:buNone/>
            </a:pPr>
            <a:endParaRPr lang="it-IT" dirty="0"/>
          </a:p>
          <a:p>
            <a:pPr>
              <a:buFont typeface="+mj-lt"/>
              <a:buNone/>
            </a:pPr>
            <a:r>
              <a:rPr lang="it-IT" dirty="0"/>
              <a:t>Però in conclusione abbiamo deciso di non interferire troppo sull’ambiente poiché avrebbe causato una non adattabilità ai potenziali livelli successivi rendendo il modello troppo affine al singolo livello 1-1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243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 altro ostacolo significativo è stato il dataset per l’addestramento di YOLOv5. Abbiamo lavorato con un set di circa 350 immagini annotate manualmente, ma ci siamo resi conto che alcune classi, come il </a:t>
            </a:r>
            <a:r>
              <a:rPr lang="it-IT" b="1" dirty="0" err="1"/>
              <a:t>flagpole</a:t>
            </a:r>
            <a:r>
              <a:rPr lang="it-IT" dirty="0"/>
              <a:t>, avevano un numero insufficiente di esempi, riducendo la qualità del riconoscimento. Inoltre, il dataset, pur essendo diversificato, ha mostrato limiti nella capacità del modello di generalizzare in situazioni nuove.</a:t>
            </a:r>
            <a:br>
              <a:rPr lang="it-IT" dirty="0"/>
            </a:br>
            <a:r>
              <a:rPr lang="it-IT" dirty="0"/>
              <a:t>Per affrontare il problema, abbiamo provato: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Data </a:t>
            </a:r>
            <a:r>
              <a:rPr lang="it-IT" b="1" dirty="0" err="1"/>
              <a:t>augmentation</a:t>
            </a:r>
            <a:r>
              <a:rPr lang="it-IT" dirty="0"/>
              <a:t> con tecniche di rotazione e ritaglio.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Integrazione con dataset preesistenti</a:t>
            </a:r>
            <a:r>
              <a:rPr lang="it-IT" dirty="0"/>
              <a:t>, combinando immagini acquisite da altre fonti.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Creazione manuale di nuove annotazioni</a:t>
            </a:r>
            <a:r>
              <a:rPr lang="it-IT" dirty="0"/>
              <a:t>, per migliorare il bilanciamento delle classi.</a:t>
            </a:r>
            <a:br>
              <a:rPr lang="it-IT" dirty="0"/>
            </a:br>
            <a:r>
              <a:rPr lang="it-IT" dirty="0"/>
              <a:t>Nonostante questi sforzi, il modello ha mantenuto alcune difficoltà nel riconoscimento di oggetti meno rappresentati.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7916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Tutti questi problemi ci hanno fornito delle lezioni importanti per progetti futuri:</a:t>
            </a:r>
          </a:p>
          <a:p>
            <a:pPr>
              <a:buFont typeface="+mj-lt"/>
              <a:buAutoNum type="arabicPeriod"/>
            </a:pPr>
            <a:r>
              <a:rPr lang="it-IT" b="1" dirty="0"/>
              <a:t>Importanza dell’hardware</a:t>
            </a:r>
            <a:r>
              <a:rPr lang="it-IT" dirty="0"/>
              <a:t>: Un supporto GPU adeguato è cruciale per progetti di </a:t>
            </a:r>
            <a:r>
              <a:rPr lang="it-IT" dirty="0" err="1"/>
              <a:t>Reinforcement</a:t>
            </a:r>
            <a:r>
              <a:rPr lang="it-IT" dirty="0"/>
              <a:t> Learning. L’assenza di accelerazione hardware ha rallentato i test e le iterazioni.</a:t>
            </a:r>
          </a:p>
          <a:p>
            <a:pPr>
              <a:buFont typeface="+mj-lt"/>
              <a:buAutoNum type="arabicPeriod"/>
            </a:pPr>
            <a:r>
              <a:rPr lang="it-IT" b="1" dirty="0"/>
              <a:t>Bilanciamento e dimensioni del dataset</a:t>
            </a:r>
            <a:r>
              <a:rPr lang="it-IT" dirty="0"/>
              <a:t>: Per ottenere un riconoscimento più accurato, servono dataset più grandi e meglio bilanciati tra le classi.</a:t>
            </a:r>
          </a:p>
          <a:p>
            <a:pPr>
              <a:buFont typeface="+mj-lt"/>
              <a:buAutoNum type="arabicPeriod"/>
            </a:pPr>
            <a:r>
              <a:rPr lang="it-IT" b="1" dirty="0"/>
              <a:t>Limiti degli algoritmi</a:t>
            </a:r>
            <a:r>
              <a:rPr lang="it-IT" dirty="0"/>
              <a:t>: DDQN e PPO hanno mostrato difficoltà nel gestire azioni complesse, come il salto del tubo, suggerendo la necessità di nuove strategie.</a:t>
            </a:r>
          </a:p>
          <a:p>
            <a:pPr>
              <a:buFont typeface="+mj-lt"/>
              <a:buAutoNum type="arabicPeriod"/>
            </a:pPr>
            <a:r>
              <a:rPr lang="it-IT" b="1" dirty="0"/>
              <a:t>Iterazioni rapide</a:t>
            </a:r>
            <a:r>
              <a:rPr lang="it-IT" dirty="0"/>
              <a:t>: Il tempo di addestramento ha limitato gli esperimenti e reso difficile ottimizzare i modelli in modo efficace.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4231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Riassumendo i risultati ottenuti: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DDQN</a:t>
            </a:r>
            <a:r>
              <a:rPr lang="it-IT" dirty="0"/>
              <a:t> ha completato il livello una volta su 1000 episodi, mostrando stabilità, ma tempi di addestramento molto lunghi.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PPO</a:t>
            </a:r>
            <a:r>
              <a:rPr lang="it-IT" dirty="0"/>
              <a:t> </a:t>
            </a:r>
            <a:r>
              <a:rPr lang="it-IT" b="1" dirty="0"/>
              <a:t>con 512 steps</a:t>
            </a:r>
            <a:r>
              <a:rPr lang="it-IT" dirty="0"/>
              <a:t> è quello che ha ottenuto prestazioni migliori. Analizzando tutti i test fatti da 1 a 10 milioni abbiamo conteggiato un totale di  54 vittorie ma con risultati non stabili.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PPO con 2048 steps</a:t>
            </a:r>
            <a:r>
              <a:rPr lang="it-IT" dirty="0"/>
              <a:t> non ha ottenuto vittorie, suggerendo un problema di </a:t>
            </a:r>
            <a:r>
              <a:rPr lang="it-IT" dirty="0" err="1"/>
              <a:t>underfitting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YOLOv5 ha raggiunto ottime prestazioni nel riconoscimento degli oggetti</a:t>
            </a:r>
            <a:r>
              <a:rPr lang="it-IT" dirty="0"/>
              <a:t>, ma la sua integrazione con PPO non ha migliorato l’agente nel superare il livello.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2087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Le principali difficoltà incontrate sono state: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Limitazioni nell’apprendimento delle azioni complesse</a:t>
            </a:r>
            <a:r>
              <a:rPr lang="it-IT" dirty="0"/>
              <a:t>: Nessun modello ha superato in modo affidabile il terzo tubo.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Sensibilità agli </a:t>
            </a:r>
            <a:r>
              <a:rPr lang="it-IT" b="1" dirty="0" err="1"/>
              <a:t>iperparametri</a:t>
            </a:r>
            <a:r>
              <a:rPr lang="it-IT" dirty="0"/>
              <a:t>: Il PPO ha mostrato un comportamento molto variabile in base alla configurazione.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Restrizioni hardware</a:t>
            </a:r>
            <a:r>
              <a:rPr lang="it-IT" dirty="0"/>
              <a:t>: L'assenza di GPU su Mac ha reso difficile testare rapidamente nuove strategie.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Dataset YOLOv5</a:t>
            </a:r>
            <a:r>
              <a:rPr lang="it-IT" dirty="0"/>
              <a:t>: Il bilanciamento delle classi e il numero limitato di immagini hanno influenzato le prestazioni del riconoscimento.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594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Alla luce di questi risultati, ci sono diverse strade per migliorare il progetto:</a:t>
            </a:r>
          </a:p>
          <a:p>
            <a:pPr>
              <a:buFont typeface="+mj-lt"/>
              <a:buAutoNum type="arabicPeriod"/>
            </a:pPr>
            <a:r>
              <a:rPr lang="it-IT" b="1" dirty="0"/>
              <a:t>Ottimizzazione degli </a:t>
            </a:r>
            <a:r>
              <a:rPr lang="it-IT" b="1" dirty="0" err="1"/>
              <a:t>iperparametri</a:t>
            </a:r>
            <a:r>
              <a:rPr lang="it-IT" dirty="0"/>
              <a:t>: Trovare il giusto compromesso tra n-steps e learning rate.</a:t>
            </a:r>
          </a:p>
          <a:p>
            <a:pPr>
              <a:buFont typeface="+mj-lt"/>
              <a:buAutoNum type="arabicPeriod"/>
            </a:pPr>
            <a:r>
              <a:rPr lang="it-IT" b="1" dirty="0"/>
              <a:t>Espansione del dataset</a:t>
            </a:r>
            <a:r>
              <a:rPr lang="it-IT" dirty="0"/>
              <a:t>: Aumentare il numero di immagini annotate per migliorare il riconoscimento visivo.</a:t>
            </a:r>
          </a:p>
          <a:p>
            <a:pPr>
              <a:buFont typeface="+mj-lt"/>
              <a:buAutoNum type="arabicPeriod"/>
            </a:pPr>
            <a:r>
              <a:rPr lang="it-IT" b="1" dirty="0"/>
              <a:t>Modelli ibridi</a:t>
            </a:r>
            <a:r>
              <a:rPr lang="it-IT" dirty="0"/>
              <a:t>: Combinare l’approccio </a:t>
            </a:r>
            <a:r>
              <a:rPr lang="it-IT" dirty="0" err="1"/>
              <a:t>value-based</a:t>
            </a:r>
            <a:r>
              <a:rPr lang="it-IT" dirty="0"/>
              <a:t> del DDQN con il policy-</a:t>
            </a:r>
            <a:r>
              <a:rPr lang="it-IT" dirty="0" err="1"/>
              <a:t>based</a:t>
            </a:r>
            <a:r>
              <a:rPr lang="it-IT" dirty="0"/>
              <a:t> del PPO.</a:t>
            </a:r>
          </a:p>
          <a:p>
            <a:pPr>
              <a:buFont typeface="+mj-lt"/>
              <a:buAutoNum type="arabicPeriod"/>
            </a:pPr>
            <a:r>
              <a:rPr lang="it-IT" b="1" dirty="0"/>
              <a:t>Gestione delle azioni complesse</a:t>
            </a:r>
            <a:r>
              <a:rPr lang="it-IT" dirty="0"/>
              <a:t>: Integrare metodi avanzati come </a:t>
            </a:r>
            <a:r>
              <a:rPr lang="it-IT" i="1" dirty="0" err="1"/>
              <a:t>curiosity-driven</a:t>
            </a:r>
            <a:r>
              <a:rPr lang="it-IT" i="1" dirty="0"/>
              <a:t> </a:t>
            </a:r>
            <a:r>
              <a:rPr lang="it-IT" i="1" dirty="0" err="1"/>
              <a:t>exploration</a:t>
            </a:r>
            <a:r>
              <a:rPr lang="it-IT" dirty="0"/>
              <a:t> per incentivare l’apprendimento di strategie più complesse.</a:t>
            </a:r>
          </a:p>
          <a:p>
            <a:pPr>
              <a:buFont typeface="+mj-lt"/>
              <a:buAutoNum type="arabicPeriod"/>
            </a:pPr>
            <a:r>
              <a:rPr lang="it-IT" b="1" dirty="0"/>
              <a:t>Riduzione della complessità computazionale</a:t>
            </a:r>
            <a:r>
              <a:rPr lang="it-IT" dirty="0"/>
              <a:t>: Ottimizzare l'integrazione tra RL e YOLOv5 per velocizzare l’addestramento.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756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Concludiamo qui la presentazione. Questo progetto ci ha permesso di esplorare il potenziale dell’intelligenza artificiale nel controllo di un videogioco iconico come </a:t>
            </a:r>
            <a:r>
              <a:rPr lang="it-IT" i="1" dirty="0"/>
              <a:t>Super Mario Bros</a:t>
            </a:r>
            <a:r>
              <a:rPr lang="it-IT"/>
              <a:t>. </a:t>
            </a:r>
          </a:p>
          <a:p>
            <a:r>
              <a:rPr lang="it-IT"/>
              <a:t>Abbiamo </a:t>
            </a:r>
            <a:r>
              <a:rPr lang="it-IT" dirty="0"/>
              <a:t>affrontato sfide tecniche e metodologiche, ottenendo risultati interessanti e identificando nuove possibilità di miglioramento.</a:t>
            </a:r>
            <a:br>
              <a:rPr lang="it-IT" dirty="0"/>
            </a:br>
            <a:r>
              <a:rPr lang="it-IT" dirty="0"/>
              <a:t>Grazie per l'attenzione!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5926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3121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Come accennavo prima, la scelta di </a:t>
            </a:r>
            <a:r>
              <a:rPr lang="it-IT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Super Mario Bros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non è casuale: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è stata indicata dal professore come parte della traccia del progetto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Tuttavia, si è rivelata una scelta molto interessante e stimolante.</a:t>
            </a:r>
            <a:b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prima vista, </a:t>
            </a:r>
            <a:r>
              <a:rPr lang="it-IT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Super Mario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può sembrare un semplice videogioco, ma in realtà rappresenta un ambiente perfetto per testare algoritmi intelligenti. Mario deve affrontare una serie di sfide: saltare ostacoli, evitare nemici, raccogliere power-up e completare il livello nel minor tempo possibile.</a:t>
            </a:r>
            <a:b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Questa combinazione di elementi rende il gioco un banco di prova ideale per valutare l’efficacia degli algoritmi di </a:t>
            </a:r>
            <a:r>
              <a:rPr lang="it-IT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Reinforcement</a:t>
            </a:r>
            <a:r>
              <a:rPr lang="it-IT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Learning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 per sperimentare nuove strategie di apprendimento.</a:t>
            </a:r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7327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 nostro obiettivo principale era quello di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creare un agente capace di completare un livello di Super Mario Bros in totale autonomia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Per raggiungere questo risultato, ci siamo posti due sfide fondamentali:</a:t>
            </a:r>
            <a:endParaRPr lang="it-I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Confrontare due algoritmi di </a:t>
            </a:r>
            <a:r>
              <a:rPr lang="it-IT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Reinforcement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avanzati: il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DDQN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il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PPO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Il DDQN è stato scelto per la sua capacità di gestire spazi di azione discreti e ridurre la sovrastima dei valori Q, mentre il PPO è noto per la sua efficienza nell’aggiornare la politica dell’agente in ambienti complessi.</a:t>
            </a:r>
            <a:endParaRPr lang="it-IT" sz="1800" b="0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Integrare un sistema di visione artificiale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nello specifico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YOLOv5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per fornire all’agente una comprensione visiva dell’ambiente di gioco. L’obiettivo era far sì che l’agente non solo reagisse ai cambiamenti, ma comprendesse anche cosa stava vedendo, riconoscendo nemici, ostacoli e oggetti utili.</a:t>
            </a:r>
            <a:b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questo modo, volevamo esplorare come la combinazione di </a:t>
            </a:r>
            <a:r>
              <a:rPr lang="it-IT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Reinforcement</a:t>
            </a:r>
            <a:r>
              <a:rPr lang="it-IT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Learning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 visione artificiale potesse migliorare le prestazioni dell’agente in un ambiente dinamico come quello di </a:t>
            </a:r>
            <a:r>
              <a:rPr lang="it-IT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Super Mario Bros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3778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Prima di entrare nei dettagli degli algoritmi, vediamo cos’è il </a:t>
            </a:r>
            <a:r>
              <a:rPr lang="it-IT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Reinforcement</a:t>
            </a:r>
            <a:r>
              <a:rPr lang="it-IT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Immaginate un agente, come il nostro Mario, che deve imparare a giocare senza alcuna istruzione diretta. Non gli diciamo esattamente cosa fare, ma gli forniamo un sistema di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ricompense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penalità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it-I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Ogni volta che Mario fa qualcosa di corretto, come saltare su un nemico o raccogliere una moneta, riceve una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ricompensa positiva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it-I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invece fa un errore, come cadere in un buco o essere colpito da un nemico, riceve una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penalità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it-I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Questo processo segue tre passaggi fondamentali:</a:t>
            </a:r>
            <a:endParaRPr lang="it-I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L’agente osserva lo stato dell’ambiente (ad esempio, la posizione di Mario rispetto agli ostacoli).</a:t>
            </a:r>
            <a:endParaRPr lang="it-I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Sceglie un’azione da compiere (saltare, correre, fermarsi).</a:t>
            </a:r>
            <a:endParaRPr lang="it-I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Riceve una ricompensa o una penalità e aggiorna la sua strategia.</a:t>
            </a:r>
            <a:endParaRPr lang="it-I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L’obiettivo è che, nel tempo, l’agente impari a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massimizzare le ricompense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 a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minimizzare le penalità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migliorando continuamente il suo comportamento fino a diventare autonomo nel completare il livello.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611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Ora entriamo nel dettaglio dei due algoritmi che abbiamo utilizzato per addestrare il nostro agente: il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DDQN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il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PPO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it-I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DDQN (Deep Double Q-Network)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 DDQN è un’evoluzione del </a:t>
            </a:r>
            <a:r>
              <a:rPr lang="it-IT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Q-Learning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un algoritmo classico del </a:t>
            </a:r>
            <a:r>
              <a:rPr lang="it-IT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Reinforcement</a:t>
            </a:r>
            <a:r>
              <a:rPr lang="it-IT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Il problema del </a:t>
            </a:r>
            <a:r>
              <a:rPr lang="it-IT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Q-Learning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tradizionale è che tende a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sovrastimare i valori delle azioni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portando l’agente a fare scelte non sempre ottimali. Il DDQN risolve questo problema utilizzando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due reti neurali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distinte: una rete sceglie l’azione migliore, mentre l’altra valuta quanto è buona quella scelta.</a:t>
            </a:r>
            <a:b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Questa separazione riduce l’errore nella stima dei valori e rende l’apprendimento più stabile. Il DDQN è particolarmente adatto per ambienti con spazi di azione discreti, come </a:t>
            </a:r>
            <a:r>
              <a:rPr lang="it-IT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 Mario Bros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dove le azioni sono limitate a 'salta', 'corri', 'fermarsi', ecc.</a:t>
            </a:r>
            <a:endParaRPr lang="it-IT" sz="1800" b="0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PPO (</a:t>
            </a:r>
            <a:r>
              <a:rPr lang="it-IT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Proximal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Policy </a:t>
            </a:r>
            <a:r>
              <a:rPr lang="it-IT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Optimization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b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 PPO, invece, è un algoritmo più recente e sofisticato. A differenza del DDQN, che valuta le singole azioni, il PPO lavora direttamente sulla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politica dell’agente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cioè sulla sua strategia complessiva.</a:t>
            </a:r>
            <a:b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Una delle caratteristiche principali del PPO è il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clipping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degli aggiornamenti. In pratica, l’algoritmo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limita quanto l’agente può cambiare il suo comportamento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durante l’addestramento. Questo aiuta a mantenere l’apprendimento stabile ed evita che l’agente faccia cambiamenti troppo drastici che potrebbero peggiorare le sue prestazioni.</a:t>
            </a:r>
            <a:b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Questo rende l’apprendimento più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stabile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 riduce il rischio che l’agente perda le strategie buone che aveva già imparato. Il PPO è particolarmente efficace in ambienti complessi e dinamici, come quelli dei videogiochi, dove è importante mantenere un equilibrio tra esplorazione e stabilità.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968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Oltre al </a:t>
            </a:r>
            <a:r>
              <a:rPr lang="it-IT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Reinforcement</a:t>
            </a:r>
            <a:r>
              <a:rPr lang="it-IT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Learning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abbiamo deciso di integrare nel progetto un sistema di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visione artificiale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per migliorare la comprensione dell’ambiente di gioco.</a:t>
            </a:r>
            <a:b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Abbiamo scelto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YOLOv5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che sta per </a:t>
            </a:r>
            <a:r>
              <a:rPr lang="it-IT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You</a:t>
            </a:r>
            <a:r>
              <a:rPr lang="it-IT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t-IT" sz="18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Only</a:t>
            </a:r>
            <a:r>
              <a:rPr lang="it-IT" sz="1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Look Once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uno dei modelli più avanzati per il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rilevamento di oggetti in tempo reale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b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YOLOv5 divide l’immagine del gioco in piccole griglie e identifica oggetti come nemici, ostacoli o power-up, disegnando dei </a:t>
            </a:r>
            <a:r>
              <a:rPr lang="it-IT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bounding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box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intorno a loro.</a:t>
            </a:r>
            <a:b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Questo consente all’agente non solo di vedere i pixel del gioco, ma di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riconoscere attivamente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cosa sta succedendo nell’ambiente.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488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L’integrazione di YOLOv5 con l’algoritmo PPO ha rappresentato un passo fondamentale per rendere l’agente ancora più intelligente.</a:t>
            </a:r>
            <a:b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Normalmente, un agente addestrato con PPO utilizza i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frame grezzi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del gioco, cioè le immagini così come appaiono sullo schermo. Tuttavia, queste immagini non forniscono informazioni esplicite su cosa ci sia nell’ambiente.</a:t>
            </a:r>
            <a:b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 l’integrazione di YOLOv5, invece, abbiamo aggiunto un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canale di osservazione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più: l’agente riceve informazioni dettagliate sulla posizione e la distanza di nemici, ostacoli e power-up.</a:t>
            </a:r>
            <a:b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Questo gli permette di prendere </a:t>
            </a:r>
            <a:r>
              <a:rPr lang="it-IT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decisioni più consapevoli</a:t>
            </a:r>
            <a:r>
              <a:rPr lang="it-IT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ad esempio, può evitare un nemico che si avvicina o pianificare un salto preciso in base alla posizione di un ostacolo.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972AE-009C-4B25-9CF0-1A13D4A6E952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8731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27.png"/><Relationship Id="rId5" Type="http://schemas.openxmlformats.org/officeDocument/2006/relationships/image" Target="../media/image7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25.svg"/><Relationship Id="rId4" Type="http://schemas.openxmlformats.org/officeDocument/2006/relationships/image" Target="../media/image2.sv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1.png"/><Relationship Id="rId1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6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5.png"/><Relationship Id="rId5" Type="http://schemas.openxmlformats.org/officeDocument/2006/relationships/image" Target="../media/image15.png"/><Relationship Id="rId15" Type="http://schemas.openxmlformats.org/officeDocument/2006/relationships/image" Target="../media/image22.png"/><Relationship Id="rId10" Type="http://schemas.openxmlformats.org/officeDocument/2006/relationships/image" Target="../media/image4.svg"/><Relationship Id="rId19" Type="http://schemas.openxmlformats.org/officeDocument/2006/relationships/image" Target="../media/image29.pn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3.png"/><Relationship Id="rId1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6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22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3.png"/><Relationship Id="rId1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6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22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24.png"/><Relationship Id="rId5" Type="http://schemas.openxmlformats.org/officeDocument/2006/relationships/image" Target="../media/image7.png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12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11" Type="http://schemas.openxmlformats.org/officeDocument/2006/relationships/image" Target="../media/image11.png"/><Relationship Id="rId5" Type="http://schemas.openxmlformats.org/officeDocument/2006/relationships/image" Target="../media/image1.png"/><Relationship Id="rId15" Type="http://schemas.openxmlformats.org/officeDocument/2006/relationships/image" Target="../media/image30.jpeg"/><Relationship Id="rId10" Type="http://schemas.openxmlformats.org/officeDocument/2006/relationships/image" Target="../media/image8.sv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7.png"/><Relationship Id="rId1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.png"/><Relationship Id="rId18" Type="http://schemas.openxmlformats.org/officeDocument/2006/relationships/image" Target="../media/image23.sv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24.png"/><Relationship Id="rId10" Type="http://schemas.openxmlformats.org/officeDocument/2006/relationships/image" Target="../media/image14.svg"/><Relationship Id="rId4" Type="http://schemas.openxmlformats.org/officeDocument/2006/relationships/image" Target="../media/image2.svg"/><Relationship Id="rId9" Type="http://schemas.openxmlformats.org/officeDocument/2006/relationships/image" Target="../media/image13.png"/><Relationship Id="rId1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11.png"/><Relationship Id="rId5" Type="http://schemas.openxmlformats.org/officeDocument/2006/relationships/image" Target="../media/image15.png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2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22.png"/><Relationship Id="rId5" Type="http://schemas.openxmlformats.org/officeDocument/2006/relationships/image" Target="../media/image7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image" Target="../media/image2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0" Type="http://schemas.openxmlformats.org/officeDocument/2006/relationships/image" Target="../media/image23.svg"/><Relationship Id="rId4" Type="http://schemas.openxmlformats.org/officeDocument/2006/relationships/image" Target="../media/image2.svg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6.sv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5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4.sv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5.png"/><Relationship Id="rId18" Type="http://schemas.openxmlformats.org/officeDocument/2006/relationships/image" Target="../media/image23.sv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0.jpeg"/><Relationship Id="rId7" Type="http://schemas.openxmlformats.org/officeDocument/2006/relationships/image" Target="../media/image5.png"/><Relationship Id="rId12" Type="http://schemas.openxmlformats.org/officeDocument/2006/relationships/image" Target="../media/image8.svg"/><Relationship Id="rId17" Type="http://schemas.openxmlformats.org/officeDocument/2006/relationships/image" Target="../media/image22.png"/><Relationship Id="rId2" Type="http://schemas.microsoft.com/office/2007/relationships/media" Target="../media/media1.mp4"/><Relationship Id="rId16" Type="http://schemas.openxmlformats.org/officeDocument/2006/relationships/image" Target="../media/image14.svg"/><Relationship Id="rId20" Type="http://schemas.openxmlformats.org/officeDocument/2006/relationships/image" Target="../media/image25.svg"/><Relationship Id="rId1" Type="http://schemas.openxmlformats.org/officeDocument/2006/relationships/video" Target="NULL" TargetMode="Externa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13.png"/><Relationship Id="rId10" Type="http://schemas.openxmlformats.org/officeDocument/2006/relationships/image" Target="../media/image10.svg"/><Relationship Id="rId19" Type="http://schemas.openxmlformats.org/officeDocument/2006/relationships/image" Target="../media/image24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9.png"/><Relationship Id="rId14" Type="http://schemas.openxmlformats.org/officeDocument/2006/relationships/image" Target="../media/image1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24.png"/><Relationship Id="rId5" Type="http://schemas.openxmlformats.org/officeDocument/2006/relationships/image" Target="../media/image7.png"/><Relationship Id="rId15" Type="http://schemas.openxmlformats.org/officeDocument/2006/relationships/image" Target="../media/image31.png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2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.png"/><Relationship Id="rId18" Type="http://schemas.openxmlformats.org/officeDocument/2006/relationships/image" Target="../media/image23.sv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24.png"/><Relationship Id="rId10" Type="http://schemas.openxmlformats.org/officeDocument/2006/relationships/image" Target="../media/image14.svg"/><Relationship Id="rId4" Type="http://schemas.openxmlformats.org/officeDocument/2006/relationships/image" Target="../media/image2.svg"/><Relationship Id="rId9" Type="http://schemas.openxmlformats.org/officeDocument/2006/relationships/image" Target="../media/image13.png"/><Relationship Id="rId14" Type="http://schemas.openxmlformats.org/officeDocument/2006/relationships/image" Target="../media/image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6.sv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image" Target="../media/image2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25.svg"/><Relationship Id="rId4" Type="http://schemas.openxmlformats.org/officeDocument/2006/relationships/image" Target="../media/image2.sv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1.png"/><Relationship Id="rId1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6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5.png"/><Relationship Id="rId5" Type="http://schemas.openxmlformats.org/officeDocument/2006/relationships/image" Target="../media/image15.png"/><Relationship Id="rId15" Type="http://schemas.openxmlformats.org/officeDocument/2006/relationships/image" Target="../media/image22.png"/><Relationship Id="rId10" Type="http://schemas.openxmlformats.org/officeDocument/2006/relationships/image" Target="../media/image4.sv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23.svg"/><Relationship Id="rId5" Type="http://schemas.openxmlformats.org/officeDocument/2006/relationships/image" Target="../media/image5.png"/><Relationship Id="rId10" Type="http://schemas.openxmlformats.org/officeDocument/2006/relationships/image" Target="../media/image22.png"/><Relationship Id="rId4" Type="http://schemas.openxmlformats.org/officeDocument/2006/relationships/image" Target="../media/image2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1.png"/><Relationship Id="rId1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6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5.png"/><Relationship Id="rId5" Type="http://schemas.openxmlformats.org/officeDocument/2006/relationships/image" Target="../media/image15.png"/><Relationship Id="rId15" Type="http://schemas.openxmlformats.org/officeDocument/2006/relationships/image" Target="../media/image22.png"/><Relationship Id="rId10" Type="http://schemas.openxmlformats.org/officeDocument/2006/relationships/image" Target="../media/image4.sv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6.sv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3.png"/><Relationship Id="rId1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6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22.png"/><Relationship Id="rId10" Type="http://schemas.openxmlformats.org/officeDocument/2006/relationships/image" Target="../media/image8.svg"/><Relationship Id="rId19" Type="http://schemas.openxmlformats.org/officeDocument/2006/relationships/image" Target="../media/image26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24.png"/><Relationship Id="rId5" Type="http://schemas.openxmlformats.org/officeDocument/2006/relationships/image" Target="../media/image7.png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24.png"/><Relationship Id="rId10" Type="http://schemas.openxmlformats.org/officeDocument/2006/relationships/image" Target="../media/image14.svg"/><Relationship Id="rId4" Type="http://schemas.openxmlformats.org/officeDocument/2006/relationships/image" Target="../media/image2.svg"/><Relationship Id="rId9" Type="http://schemas.openxmlformats.org/officeDocument/2006/relationships/image" Target="../media/image13.png"/><Relationship Id="rId1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028700" y="5852278"/>
            <a:ext cx="2198902" cy="2779024"/>
          </a:xfrm>
          <a:custGeom>
            <a:avLst/>
            <a:gdLst/>
            <a:ahLst/>
            <a:cxnLst/>
            <a:rect l="l" t="t" r="r" b="b"/>
            <a:pathLst>
              <a:path w="2198902" h="2779024">
                <a:moveTo>
                  <a:pt x="0" y="0"/>
                </a:moveTo>
                <a:lnTo>
                  <a:pt x="2198902" y="0"/>
                </a:lnTo>
                <a:lnTo>
                  <a:pt x="2198902" y="2779024"/>
                </a:lnTo>
                <a:lnTo>
                  <a:pt x="0" y="27790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497389" y="4404224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4083029" y="5449765"/>
            <a:ext cx="1272717" cy="3170844"/>
          </a:xfrm>
          <a:custGeom>
            <a:avLst/>
            <a:gdLst/>
            <a:ahLst/>
            <a:cxnLst/>
            <a:rect l="l" t="t" r="r" b="b"/>
            <a:pathLst>
              <a:path w="1272717" h="3170844">
                <a:moveTo>
                  <a:pt x="0" y="0"/>
                </a:moveTo>
                <a:lnTo>
                  <a:pt x="1272718" y="0"/>
                </a:lnTo>
                <a:lnTo>
                  <a:pt x="1272718" y="3170844"/>
                </a:lnTo>
                <a:lnTo>
                  <a:pt x="0" y="31708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10069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2502422" y="7573690"/>
            <a:ext cx="1163374" cy="1057612"/>
          </a:xfrm>
          <a:custGeom>
            <a:avLst/>
            <a:gdLst/>
            <a:ahLst/>
            <a:cxnLst/>
            <a:rect l="l" t="t" r="r" b="b"/>
            <a:pathLst>
              <a:path w="1163374" h="1057612">
                <a:moveTo>
                  <a:pt x="0" y="0"/>
                </a:moveTo>
                <a:lnTo>
                  <a:pt x="1163374" y="0"/>
                </a:lnTo>
                <a:lnTo>
                  <a:pt x="1163374" y="1057612"/>
                </a:lnTo>
                <a:lnTo>
                  <a:pt x="0" y="10576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3514974" y="3146425"/>
            <a:ext cx="1257799" cy="1257799"/>
          </a:xfrm>
          <a:custGeom>
            <a:avLst/>
            <a:gdLst/>
            <a:ahLst/>
            <a:cxnLst/>
            <a:rect l="l" t="t" r="r" b="b"/>
            <a:pathLst>
              <a:path w="1257799" h="1257799">
                <a:moveTo>
                  <a:pt x="0" y="0"/>
                </a:moveTo>
                <a:lnTo>
                  <a:pt x="1257798" y="0"/>
                </a:lnTo>
                <a:lnTo>
                  <a:pt x="1257798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3668014" y="6914869"/>
            <a:ext cx="1104758" cy="1716433"/>
          </a:xfrm>
          <a:custGeom>
            <a:avLst/>
            <a:gdLst/>
            <a:ahLst/>
            <a:cxnLst/>
            <a:rect l="l" t="t" r="r" b="b"/>
            <a:pathLst>
              <a:path w="1104758" h="1716433">
                <a:moveTo>
                  <a:pt x="0" y="0"/>
                </a:moveTo>
                <a:lnTo>
                  <a:pt x="1104758" y="0"/>
                </a:lnTo>
                <a:lnTo>
                  <a:pt x="1104758" y="1716433"/>
                </a:lnTo>
                <a:lnTo>
                  <a:pt x="0" y="171643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14216781" y="4301274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1412785" y="1057275"/>
            <a:ext cx="15462430" cy="202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0"/>
              </a:lnSpc>
            </a:pPr>
            <a:r>
              <a:rPr lang="en-US" sz="5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AGENTE INTELLIGENTE IN SUPER MARIO BROS: REINFORCEMENT LEARNING E VISIONE ARTIFICIALE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099608" y="4818827"/>
            <a:ext cx="4088783" cy="884664"/>
            <a:chOff x="0" y="0"/>
            <a:chExt cx="5451711" cy="11795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51711" cy="1179552"/>
            </a:xfrm>
            <a:custGeom>
              <a:avLst/>
              <a:gdLst/>
              <a:ahLst/>
              <a:cxnLst/>
              <a:rect l="l" t="t" r="r" b="b"/>
              <a:pathLst>
                <a:path w="5451711" h="1179552">
                  <a:moveTo>
                    <a:pt x="0" y="0"/>
                  </a:moveTo>
                  <a:lnTo>
                    <a:pt x="5451711" y="0"/>
                  </a:lnTo>
                  <a:lnTo>
                    <a:pt x="5451711" y="1179552"/>
                  </a:lnTo>
                  <a:lnTo>
                    <a:pt x="0" y="1179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21888" y="142457"/>
              <a:ext cx="3607935" cy="904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8"/>
                </a:lnSpc>
              </a:pPr>
              <a:r>
                <a:rPr lang="en-US" sz="2425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ARCANGELI GIOVANNI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5632633" y="651607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Freeform 16"/>
          <p:cNvSpPr/>
          <p:nvPr/>
        </p:nvSpPr>
        <p:spPr>
          <a:xfrm>
            <a:off x="2222006" y="4404224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7" name="Group 17"/>
          <p:cNvGrpSpPr/>
          <p:nvPr/>
        </p:nvGrpSpPr>
        <p:grpSpPr>
          <a:xfrm>
            <a:off x="7099608" y="6134140"/>
            <a:ext cx="4088783" cy="884664"/>
            <a:chOff x="0" y="0"/>
            <a:chExt cx="5451711" cy="117955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51711" cy="1179552"/>
            </a:xfrm>
            <a:custGeom>
              <a:avLst/>
              <a:gdLst/>
              <a:ahLst/>
              <a:cxnLst/>
              <a:rect l="l" t="t" r="r" b="b"/>
              <a:pathLst>
                <a:path w="5451711" h="1179552">
                  <a:moveTo>
                    <a:pt x="0" y="0"/>
                  </a:moveTo>
                  <a:lnTo>
                    <a:pt x="5451711" y="0"/>
                  </a:lnTo>
                  <a:lnTo>
                    <a:pt x="5451711" y="1179552"/>
                  </a:lnTo>
                  <a:lnTo>
                    <a:pt x="0" y="1179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921888" y="142457"/>
              <a:ext cx="3607935" cy="904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8"/>
                </a:lnSpc>
              </a:pPr>
              <a:r>
                <a:rPr lang="en-US" sz="2425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CIANCIO VITTORIO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099608" y="7449452"/>
            <a:ext cx="4088783" cy="884664"/>
            <a:chOff x="0" y="0"/>
            <a:chExt cx="5451711" cy="11795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51711" cy="1179552"/>
            </a:xfrm>
            <a:custGeom>
              <a:avLst/>
              <a:gdLst/>
              <a:ahLst/>
              <a:cxnLst/>
              <a:rect l="l" t="t" r="r" b="b"/>
              <a:pathLst>
                <a:path w="5451711" h="1179552">
                  <a:moveTo>
                    <a:pt x="0" y="0"/>
                  </a:moveTo>
                  <a:lnTo>
                    <a:pt x="5451711" y="0"/>
                  </a:lnTo>
                  <a:lnTo>
                    <a:pt x="5451711" y="1179552"/>
                  </a:lnTo>
                  <a:lnTo>
                    <a:pt x="0" y="1179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921888" y="142457"/>
              <a:ext cx="3607935" cy="904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8"/>
                </a:lnSpc>
              </a:pPr>
              <a:r>
                <a:rPr lang="en-US" sz="2425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DI MAIO MARCO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174169" y="3500874"/>
            <a:ext cx="7939661" cy="887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3"/>
              </a:lnSpc>
              <a:spcBef>
                <a:spcPct val="0"/>
              </a:spcBef>
            </a:pPr>
            <a:r>
              <a:rPr lang="en-US" sz="3148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Progetto presentato per l'esame di Intelligenza Artificiale 2024/2025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4364469" y="5437341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5986583" y="4250047"/>
            <a:ext cx="1272717" cy="4381255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4364469" y="651607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6120334" y="3082788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144252" y="7548096"/>
            <a:ext cx="1163374" cy="1057612"/>
          </a:xfrm>
          <a:custGeom>
            <a:avLst/>
            <a:gdLst/>
            <a:ahLst/>
            <a:cxnLst/>
            <a:rect l="l" t="t" r="r" b="b"/>
            <a:pathLst>
              <a:path w="1163374" h="1057612">
                <a:moveTo>
                  <a:pt x="0" y="0"/>
                </a:moveTo>
                <a:lnTo>
                  <a:pt x="1163373" y="0"/>
                </a:lnTo>
                <a:lnTo>
                  <a:pt x="1163373" y="1057612"/>
                </a:lnTo>
                <a:lnTo>
                  <a:pt x="0" y="10576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168659" y="5725127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2959440" y="6978613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7068413" y="2264171"/>
            <a:ext cx="4329650" cy="936779"/>
          </a:xfrm>
          <a:custGeom>
            <a:avLst/>
            <a:gdLst/>
            <a:ahLst/>
            <a:cxnLst/>
            <a:rect l="l" t="t" r="r" b="b"/>
            <a:pathLst>
              <a:path w="4329650" h="936779">
                <a:moveTo>
                  <a:pt x="0" y="0"/>
                </a:moveTo>
                <a:lnTo>
                  <a:pt x="4329650" y="0"/>
                </a:lnTo>
                <a:lnTo>
                  <a:pt x="4329650" y="936779"/>
                </a:lnTo>
                <a:lnTo>
                  <a:pt x="0" y="9367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4750220" y="3492222"/>
            <a:ext cx="8787559" cy="4809192"/>
          </a:xfrm>
          <a:custGeom>
            <a:avLst/>
            <a:gdLst/>
            <a:ahLst/>
            <a:cxnLst/>
            <a:rect l="l" t="t" r="r" b="b"/>
            <a:pathLst>
              <a:path w="8787559" h="4809192">
                <a:moveTo>
                  <a:pt x="0" y="0"/>
                </a:moveTo>
                <a:lnTo>
                  <a:pt x="8787560" y="0"/>
                </a:lnTo>
                <a:lnTo>
                  <a:pt x="8787560" y="4809192"/>
                </a:lnTo>
                <a:lnTo>
                  <a:pt x="0" y="48091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TextBox 13"/>
          <p:cNvSpPr txBox="1"/>
          <p:nvPr/>
        </p:nvSpPr>
        <p:spPr>
          <a:xfrm>
            <a:off x="7247961" y="2381477"/>
            <a:ext cx="3970553" cy="70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4"/>
              </a:lnSpc>
              <a:spcBef>
                <a:spcPct val="0"/>
              </a:spcBef>
            </a:pPr>
            <a:r>
              <a:rPr lang="en-US" sz="2518">
                <a:solidFill>
                  <a:srgbClr val="000000"/>
                </a:solidFill>
                <a:latin typeface="Retropix"/>
                <a:ea typeface="Retropix"/>
                <a:cs typeface="Retropix"/>
                <a:sym typeface="Retropix"/>
              </a:rPr>
              <a:t>Perché integrare YOLOv5 con PPO?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58617" y="635"/>
            <a:ext cx="11370765" cy="201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Integrazione di YOLOv5 con PPO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05130" y="4331527"/>
            <a:ext cx="7677739" cy="312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51"/>
              </a:lnSpc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L'integrazione di YOLOv5 con PPO ha migliorato l’interpretazione dell’ambiente di gioco: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Input tradizionale PPO: utilizza frame raw del gioco.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Input con YOLOv5: aggiunge un canale di osservazione con bounding box degli oggetti.</a:t>
            </a:r>
          </a:p>
          <a:p>
            <a:pPr algn="just">
              <a:lnSpc>
                <a:spcPts val="2451"/>
              </a:lnSpc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Questo approccio permette:</a:t>
            </a:r>
          </a:p>
          <a:p>
            <a:pPr marL="513804" lvl="1" indent="-256902" algn="just">
              <a:lnSpc>
                <a:spcPts val="2451"/>
              </a:lnSpc>
              <a:buAutoNum type="arabicPeriod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Riconoscimento dettagliato di nemici e ostacoli.</a:t>
            </a:r>
          </a:p>
          <a:p>
            <a:pPr marL="513804" lvl="1" indent="-256902" algn="just">
              <a:lnSpc>
                <a:spcPts val="2451"/>
              </a:lnSpc>
              <a:spcBef>
                <a:spcPct val="0"/>
              </a:spcBef>
              <a:buAutoNum type="arabicPeriod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Decisioni più informate basate sulla distanza e posizione degli oggetti.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5986583" y="4250047"/>
            <a:ext cx="1272717" cy="4381255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6120334" y="3082788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7124626" y="7573690"/>
            <a:ext cx="1163374" cy="1057612"/>
          </a:xfrm>
          <a:custGeom>
            <a:avLst/>
            <a:gdLst/>
            <a:ahLst/>
            <a:cxnLst/>
            <a:rect l="l" t="t" r="r" b="b"/>
            <a:pathLst>
              <a:path w="1163374" h="1057612">
                <a:moveTo>
                  <a:pt x="0" y="0"/>
                </a:moveTo>
                <a:lnTo>
                  <a:pt x="1163374" y="0"/>
                </a:lnTo>
                <a:lnTo>
                  <a:pt x="1163374" y="1057612"/>
                </a:lnTo>
                <a:lnTo>
                  <a:pt x="0" y="10576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9252261" y="2391306"/>
            <a:ext cx="6633318" cy="4974989"/>
          </a:xfrm>
          <a:custGeom>
            <a:avLst/>
            <a:gdLst/>
            <a:ahLst/>
            <a:cxnLst/>
            <a:rect l="l" t="t" r="r" b="b"/>
            <a:pathLst>
              <a:path w="6633318" h="4974989">
                <a:moveTo>
                  <a:pt x="0" y="0"/>
                </a:moveTo>
                <a:lnTo>
                  <a:pt x="6633318" y="0"/>
                </a:lnTo>
                <a:lnTo>
                  <a:pt x="6633318" y="4974989"/>
                </a:lnTo>
                <a:lnTo>
                  <a:pt x="0" y="497498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707467" y="5988026"/>
            <a:ext cx="8015435" cy="2531190"/>
          </a:xfrm>
          <a:custGeom>
            <a:avLst/>
            <a:gdLst/>
            <a:ahLst/>
            <a:cxnLst/>
            <a:rect l="l" t="t" r="r" b="b"/>
            <a:pathLst>
              <a:path w="8015435" h="2531190">
                <a:moveTo>
                  <a:pt x="0" y="0"/>
                </a:moveTo>
                <a:lnTo>
                  <a:pt x="8015435" y="0"/>
                </a:lnTo>
                <a:lnTo>
                  <a:pt x="8015435" y="2531190"/>
                </a:lnTo>
                <a:lnTo>
                  <a:pt x="0" y="25311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467" t="-16436" r="-28525" b="-746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2752805" y="635"/>
            <a:ext cx="12782390" cy="201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Prestazioni di YOLOv5 nel riconoscimento degli oggetti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0828" y="2321821"/>
            <a:ext cx="6895108" cy="335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01"/>
              </a:lnSpc>
            </a:pPr>
            <a:r>
              <a:rPr lang="en-US" sz="2137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YOLOv5 ha fornito ottimi risultati nel rilevamento degli oggetti nel contesto di Super Mario Bros. Le principali metriche dimostrano la precisione del modello:</a:t>
            </a:r>
          </a:p>
          <a:p>
            <a:pPr marL="461429" lvl="1" indent="-230715" algn="just">
              <a:lnSpc>
                <a:spcPts val="2201"/>
              </a:lnSpc>
              <a:buFont typeface="Arial"/>
              <a:buChar char="•"/>
            </a:pPr>
            <a:r>
              <a:rPr lang="en-US" sz="2137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Precisione (Precision): 94,2% - pochi falsi positivi.</a:t>
            </a:r>
          </a:p>
          <a:p>
            <a:pPr marL="461429" lvl="1" indent="-230715" algn="just">
              <a:lnSpc>
                <a:spcPts val="2201"/>
              </a:lnSpc>
              <a:buFont typeface="Arial"/>
              <a:buChar char="•"/>
            </a:pPr>
            <a:r>
              <a:rPr lang="en-US" sz="2137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Richiamo (Recall): 100% - nessun oggetto perso.</a:t>
            </a:r>
          </a:p>
          <a:p>
            <a:pPr marL="461429" lvl="1" indent="-230715" algn="just">
              <a:lnSpc>
                <a:spcPts val="2201"/>
              </a:lnSpc>
              <a:buFont typeface="Arial"/>
              <a:buChar char="•"/>
            </a:pPr>
            <a:r>
              <a:rPr lang="en-US" sz="2137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mAP@50-95: 87,6% - bilanciamento tra precisione e richiamo su diverse soglie.</a:t>
            </a:r>
          </a:p>
          <a:p>
            <a:pPr algn="just">
              <a:lnSpc>
                <a:spcPts val="2201"/>
              </a:lnSpc>
              <a:spcBef>
                <a:spcPct val="0"/>
              </a:spcBef>
            </a:pPr>
            <a:r>
              <a:rPr lang="en-US" sz="2137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La matrice di confusione mostra alte prestazioni per le principali classi, ma alcune difficoltà nel riconoscimento di classi sottorappresentate, come il flagpole.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5983917" y="4212484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4083029" y="5449765"/>
            <a:ext cx="1272717" cy="3170844"/>
          </a:xfrm>
          <a:custGeom>
            <a:avLst/>
            <a:gdLst/>
            <a:ahLst/>
            <a:cxnLst/>
            <a:rect l="l" t="t" r="r" b="b"/>
            <a:pathLst>
              <a:path w="1272717" h="3170844">
                <a:moveTo>
                  <a:pt x="0" y="0"/>
                </a:moveTo>
                <a:lnTo>
                  <a:pt x="1272718" y="0"/>
                </a:lnTo>
                <a:lnTo>
                  <a:pt x="1272718" y="3170844"/>
                </a:lnTo>
                <a:lnTo>
                  <a:pt x="0" y="31708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0069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6001501" y="2954685"/>
            <a:ext cx="1257799" cy="1257799"/>
          </a:xfrm>
          <a:custGeom>
            <a:avLst/>
            <a:gdLst/>
            <a:ahLst/>
            <a:cxnLst/>
            <a:rect l="l" t="t" r="r" b="b"/>
            <a:pathLst>
              <a:path w="1257799" h="1257799">
                <a:moveTo>
                  <a:pt x="0" y="0"/>
                </a:moveTo>
                <a:lnTo>
                  <a:pt x="1257799" y="0"/>
                </a:lnTo>
                <a:lnTo>
                  <a:pt x="1257799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740516" y="5439071"/>
            <a:ext cx="2047753" cy="3181537"/>
          </a:xfrm>
          <a:custGeom>
            <a:avLst/>
            <a:gdLst/>
            <a:ahLst/>
            <a:cxnLst/>
            <a:rect l="l" t="t" r="r" b="b"/>
            <a:pathLst>
              <a:path w="2047753" h="3181537">
                <a:moveTo>
                  <a:pt x="0" y="0"/>
                </a:moveTo>
                <a:lnTo>
                  <a:pt x="2047754" y="0"/>
                </a:lnTo>
                <a:lnTo>
                  <a:pt x="2047754" y="3181538"/>
                </a:lnTo>
                <a:lnTo>
                  <a:pt x="0" y="31815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2908507" y="2100626"/>
            <a:ext cx="12470986" cy="2749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9"/>
              </a:lnSpc>
            </a:pPr>
            <a:r>
              <a:rPr lang="en-US" sz="99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3. METODOLOGIA</a:t>
            </a:r>
          </a:p>
        </p:txBody>
      </p:sp>
      <p:sp>
        <p:nvSpPr>
          <p:cNvPr id="9" name="Freeform 9"/>
          <p:cNvSpPr/>
          <p:nvPr/>
        </p:nvSpPr>
        <p:spPr>
          <a:xfrm>
            <a:off x="3197845" y="651607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6795924" y="5449765"/>
            <a:ext cx="932362" cy="932362"/>
          </a:xfrm>
          <a:custGeom>
            <a:avLst/>
            <a:gdLst/>
            <a:ahLst/>
            <a:cxnLst/>
            <a:rect l="l" t="t" r="r" b="b"/>
            <a:pathLst>
              <a:path w="932362" h="932362">
                <a:moveTo>
                  <a:pt x="0" y="0"/>
                </a:moveTo>
                <a:lnTo>
                  <a:pt x="932362" y="0"/>
                </a:lnTo>
                <a:lnTo>
                  <a:pt x="932362" y="932362"/>
                </a:lnTo>
                <a:lnTo>
                  <a:pt x="0" y="9323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8049713" y="5449765"/>
            <a:ext cx="932362" cy="932362"/>
          </a:xfrm>
          <a:custGeom>
            <a:avLst/>
            <a:gdLst/>
            <a:ahLst/>
            <a:cxnLst/>
            <a:rect l="l" t="t" r="r" b="b"/>
            <a:pathLst>
              <a:path w="932362" h="932362">
                <a:moveTo>
                  <a:pt x="0" y="0"/>
                </a:moveTo>
                <a:lnTo>
                  <a:pt x="932362" y="0"/>
                </a:lnTo>
                <a:lnTo>
                  <a:pt x="932362" y="932362"/>
                </a:lnTo>
                <a:lnTo>
                  <a:pt x="0" y="9323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9305925" y="5449765"/>
            <a:ext cx="932362" cy="932362"/>
          </a:xfrm>
          <a:custGeom>
            <a:avLst/>
            <a:gdLst/>
            <a:ahLst/>
            <a:cxnLst/>
            <a:rect l="l" t="t" r="r" b="b"/>
            <a:pathLst>
              <a:path w="932362" h="932362">
                <a:moveTo>
                  <a:pt x="0" y="0"/>
                </a:moveTo>
                <a:lnTo>
                  <a:pt x="932362" y="0"/>
                </a:lnTo>
                <a:lnTo>
                  <a:pt x="932362" y="932362"/>
                </a:lnTo>
                <a:lnTo>
                  <a:pt x="0" y="9323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>
            <a:off x="10559714" y="5449765"/>
            <a:ext cx="932362" cy="932362"/>
          </a:xfrm>
          <a:custGeom>
            <a:avLst/>
            <a:gdLst/>
            <a:ahLst/>
            <a:cxnLst/>
            <a:rect l="l" t="t" r="r" b="b"/>
            <a:pathLst>
              <a:path w="932362" h="932362">
                <a:moveTo>
                  <a:pt x="0" y="0"/>
                </a:moveTo>
                <a:lnTo>
                  <a:pt x="932362" y="0"/>
                </a:lnTo>
                <a:lnTo>
                  <a:pt x="932362" y="932362"/>
                </a:lnTo>
                <a:lnTo>
                  <a:pt x="0" y="9323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045962" y="6386184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2374308" y="3652271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2306099" y="4791237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4776743" y="2445096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7"/>
                </a:lnTo>
                <a:lnTo>
                  <a:pt x="0" y="11389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4708534" y="3584063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2"/>
                </a:lnTo>
                <a:lnTo>
                  <a:pt x="0" y="12753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5983917" y="3584063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2"/>
                </a:lnTo>
                <a:lnTo>
                  <a:pt x="0" y="12753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4263945" y="457835"/>
            <a:ext cx="9760110" cy="201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Simulazione di Super Mario Bros</a:t>
            </a:r>
          </a:p>
        </p:txBody>
      </p:sp>
      <p:sp>
        <p:nvSpPr>
          <p:cNvPr id="11" name="Freeform 11"/>
          <p:cNvSpPr/>
          <p:nvPr/>
        </p:nvSpPr>
        <p:spPr>
          <a:xfrm>
            <a:off x="3962482" y="2445096"/>
            <a:ext cx="10363036" cy="5671407"/>
          </a:xfrm>
          <a:custGeom>
            <a:avLst/>
            <a:gdLst/>
            <a:ahLst/>
            <a:cxnLst/>
            <a:rect l="l" t="t" r="r" b="b"/>
            <a:pathLst>
              <a:path w="10363036" h="5671407">
                <a:moveTo>
                  <a:pt x="0" y="0"/>
                </a:moveTo>
                <a:lnTo>
                  <a:pt x="10363036" y="0"/>
                </a:lnTo>
                <a:lnTo>
                  <a:pt x="10363036" y="5671407"/>
                </a:lnTo>
                <a:lnTo>
                  <a:pt x="0" y="56714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TextBox 12"/>
          <p:cNvSpPr txBox="1"/>
          <p:nvPr/>
        </p:nvSpPr>
        <p:spPr>
          <a:xfrm>
            <a:off x="4331120" y="2742093"/>
            <a:ext cx="9606339" cy="5052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98"/>
              </a:lnSpc>
            </a:pPr>
            <a:r>
              <a:rPr lang="en-US" sz="2425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Per il progetto, abbiamo utilizzato il framework Gym con il pacchetto Gym-Super-Mario-Bros. Questo ci ha permesso di simulare il livello 1-1 del gioco, configurato con due set di controlli:</a:t>
            </a:r>
          </a:p>
          <a:p>
            <a:pPr marL="523680" lvl="1" indent="-261840" algn="just">
              <a:lnSpc>
                <a:spcPts val="2498"/>
              </a:lnSpc>
              <a:buFont typeface="Arial"/>
              <a:buChar char="•"/>
            </a:pPr>
            <a:r>
              <a:rPr lang="en-US" sz="2425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SIMPLE_MOVEMENT: azioni base per un'interazione semplificata.</a:t>
            </a:r>
          </a:p>
          <a:p>
            <a:pPr marL="523680" lvl="1" indent="-261840" algn="just">
              <a:lnSpc>
                <a:spcPts val="2498"/>
              </a:lnSpc>
              <a:buFont typeface="Arial"/>
              <a:buChar char="•"/>
            </a:pPr>
            <a:r>
              <a:rPr lang="en-US" sz="2425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COMPLEX_MOVEMENT: un set completo per un controllo più preciso.</a:t>
            </a:r>
          </a:p>
          <a:p>
            <a:pPr algn="just">
              <a:lnSpc>
                <a:spcPts val="2498"/>
              </a:lnSpc>
            </a:pPr>
            <a:r>
              <a:rPr lang="en-US" sz="2425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Abbiamo integrato wrapper personalizzati per ottimizzare l'apprendimento:</a:t>
            </a:r>
          </a:p>
          <a:p>
            <a:pPr marL="523680" lvl="1" indent="-261840" algn="just">
              <a:lnSpc>
                <a:spcPts val="2498"/>
              </a:lnSpc>
              <a:buFont typeface="Arial"/>
              <a:buChar char="•"/>
            </a:pPr>
            <a:r>
              <a:rPr lang="en-US" sz="2425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FrameStack: combina più frame consecutivi per fornire un contesto temporale.</a:t>
            </a:r>
          </a:p>
          <a:p>
            <a:pPr marL="523680" lvl="1" indent="-261840" algn="just">
              <a:lnSpc>
                <a:spcPts val="2498"/>
              </a:lnSpc>
              <a:buFont typeface="Arial"/>
              <a:buChar char="•"/>
            </a:pPr>
            <a:r>
              <a:rPr lang="en-US" sz="2425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ResizeObservation e GrayscaleObservation: riducono la complessità delle osservazioni trasformando i frame in immagini 84x84 in scala di grigi.</a:t>
            </a:r>
          </a:p>
          <a:p>
            <a:pPr marL="523680" lvl="1" indent="-261840" algn="just">
              <a:lnSpc>
                <a:spcPts val="2498"/>
              </a:lnSpc>
              <a:spcBef>
                <a:spcPct val="0"/>
              </a:spcBef>
              <a:buFont typeface="Arial"/>
              <a:buChar char="•"/>
            </a:pPr>
            <a:r>
              <a:rPr lang="en-US" sz="2425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Reward Shaping: incentiva progressi nel livello e penalizza errori come cadute e morti.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4423605" y="5377111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4423605" y="651607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5753071" y="4250047"/>
            <a:ext cx="1272717" cy="4381255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358215" y="5852278"/>
            <a:ext cx="2198902" cy="2779024"/>
          </a:xfrm>
          <a:custGeom>
            <a:avLst/>
            <a:gdLst/>
            <a:ahLst/>
            <a:cxnLst/>
            <a:rect l="l" t="t" r="r" b="b"/>
            <a:pathLst>
              <a:path w="2198902" h="2779024">
                <a:moveTo>
                  <a:pt x="0" y="0"/>
                </a:moveTo>
                <a:lnTo>
                  <a:pt x="2198902" y="0"/>
                </a:lnTo>
                <a:lnTo>
                  <a:pt x="2198902" y="2779024"/>
                </a:lnTo>
                <a:lnTo>
                  <a:pt x="0" y="27790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819975" y="3868117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837559" y="2610318"/>
            <a:ext cx="1257799" cy="1257799"/>
          </a:xfrm>
          <a:custGeom>
            <a:avLst/>
            <a:gdLst/>
            <a:ahLst/>
            <a:cxnLst/>
            <a:rect l="l" t="t" r="r" b="b"/>
            <a:pathLst>
              <a:path w="1257799" h="1257799">
                <a:moveTo>
                  <a:pt x="0" y="0"/>
                </a:moveTo>
                <a:lnTo>
                  <a:pt x="1257799" y="0"/>
                </a:lnTo>
                <a:lnTo>
                  <a:pt x="1257799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7068413" y="2264171"/>
            <a:ext cx="4151175" cy="898163"/>
          </a:xfrm>
          <a:custGeom>
            <a:avLst/>
            <a:gdLst/>
            <a:ahLst/>
            <a:cxnLst/>
            <a:rect l="l" t="t" r="r" b="b"/>
            <a:pathLst>
              <a:path w="4151175" h="898163">
                <a:moveTo>
                  <a:pt x="0" y="0"/>
                </a:moveTo>
                <a:lnTo>
                  <a:pt x="4151174" y="0"/>
                </a:lnTo>
                <a:lnTo>
                  <a:pt x="4151174" y="898163"/>
                </a:lnTo>
                <a:lnTo>
                  <a:pt x="0" y="89816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7240560" y="2367117"/>
            <a:ext cx="3806880" cy="682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7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Retropix"/>
                <a:ea typeface="Retropix"/>
                <a:cs typeface="Retropix"/>
                <a:sym typeface="Retropix"/>
              </a:rPr>
              <a:t>Preparare YOLOv5 al gioco</a:t>
            </a:r>
          </a:p>
        </p:txBody>
      </p:sp>
      <p:sp>
        <p:nvSpPr>
          <p:cNvPr id="12" name="Freeform 12"/>
          <p:cNvSpPr/>
          <p:nvPr/>
        </p:nvSpPr>
        <p:spPr>
          <a:xfrm>
            <a:off x="4750220" y="3492222"/>
            <a:ext cx="8787559" cy="4809192"/>
          </a:xfrm>
          <a:custGeom>
            <a:avLst/>
            <a:gdLst/>
            <a:ahLst/>
            <a:cxnLst/>
            <a:rect l="l" t="t" r="r" b="b"/>
            <a:pathLst>
              <a:path w="8787559" h="4809192">
                <a:moveTo>
                  <a:pt x="0" y="0"/>
                </a:moveTo>
                <a:lnTo>
                  <a:pt x="8787560" y="0"/>
                </a:lnTo>
                <a:lnTo>
                  <a:pt x="8787560" y="4809192"/>
                </a:lnTo>
                <a:lnTo>
                  <a:pt x="0" y="480919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>
            <a:off x="13880741" y="1369403"/>
            <a:ext cx="4106610" cy="2975894"/>
          </a:xfrm>
          <a:custGeom>
            <a:avLst/>
            <a:gdLst/>
            <a:ahLst/>
            <a:cxnLst/>
            <a:rect l="l" t="t" r="r" b="b"/>
            <a:pathLst>
              <a:path w="4106610" h="2975894">
                <a:moveTo>
                  <a:pt x="0" y="0"/>
                </a:moveTo>
                <a:lnTo>
                  <a:pt x="4106610" y="0"/>
                </a:lnTo>
                <a:lnTo>
                  <a:pt x="4106610" y="2975894"/>
                </a:lnTo>
                <a:lnTo>
                  <a:pt x="0" y="29758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TextBox 14"/>
          <p:cNvSpPr txBox="1"/>
          <p:nvPr/>
        </p:nvSpPr>
        <p:spPr>
          <a:xfrm>
            <a:off x="3081258" y="457835"/>
            <a:ext cx="12125484" cy="110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Creazione del Dataset YOLO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05130" y="3827965"/>
            <a:ext cx="7677739" cy="403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51"/>
              </a:lnSpc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Per addestrare YOLOv5, abbiamo creato un dataset personalizzato di circa 350 immagini. Le immagini, estratte dal gioco o da dataset preesistenti, sono state annotate con Roboflow per rilevare oggetti in 10 classi principali: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Nemici: Goomba e Turtle.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Ostacoli: Pipe e Hole.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Elementi interattivi: Interactable e Flagpole.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Stati di Mario: Small Mario, Mushroom Mario, e Fire Mario.</a:t>
            </a:r>
          </a:p>
          <a:p>
            <a:pPr algn="just">
              <a:lnSpc>
                <a:spcPts val="2451"/>
              </a:lnSpc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Il dataset è stato suddiviso in: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85% per l'addestramento.</a:t>
            </a:r>
          </a:p>
          <a:p>
            <a:pPr marL="513804" lvl="1" indent="-256902" algn="just">
              <a:lnSpc>
                <a:spcPts val="2451"/>
              </a:lnSpc>
              <a:spcBef>
                <a:spcPct val="0"/>
              </a:spcBef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15% per la validazione.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4359327" y="5019227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6100005" y="6354612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6156009" y="5296999"/>
            <a:ext cx="1163374" cy="1057612"/>
          </a:xfrm>
          <a:custGeom>
            <a:avLst/>
            <a:gdLst/>
            <a:ahLst/>
            <a:cxnLst/>
            <a:rect l="l" t="t" r="r" b="b"/>
            <a:pathLst>
              <a:path w="1163374" h="1057612">
                <a:moveTo>
                  <a:pt x="0" y="0"/>
                </a:moveTo>
                <a:lnTo>
                  <a:pt x="1163374" y="0"/>
                </a:lnTo>
                <a:lnTo>
                  <a:pt x="1163374" y="1057613"/>
                </a:lnTo>
                <a:lnTo>
                  <a:pt x="0" y="10576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2543945" y="4250047"/>
            <a:ext cx="1272717" cy="4381255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2677696" y="3111081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740516" y="6354612"/>
            <a:ext cx="1458478" cy="2265997"/>
          </a:xfrm>
          <a:custGeom>
            <a:avLst/>
            <a:gdLst/>
            <a:ahLst/>
            <a:cxnLst/>
            <a:rect l="l" t="t" r="r" b="b"/>
            <a:pathLst>
              <a:path w="1458478" h="2265997">
                <a:moveTo>
                  <a:pt x="0" y="0"/>
                </a:moveTo>
                <a:lnTo>
                  <a:pt x="1458478" y="0"/>
                </a:lnTo>
                <a:lnTo>
                  <a:pt x="1458478" y="2265997"/>
                </a:lnTo>
                <a:lnTo>
                  <a:pt x="0" y="22659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7068413" y="2264171"/>
            <a:ext cx="4329650" cy="936779"/>
          </a:xfrm>
          <a:custGeom>
            <a:avLst/>
            <a:gdLst/>
            <a:ahLst/>
            <a:cxnLst/>
            <a:rect l="l" t="t" r="r" b="b"/>
            <a:pathLst>
              <a:path w="4329650" h="936779">
                <a:moveTo>
                  <a:pt x="0" y="0"/>
                </a:moveTo>
                <a:lnTo>
                  <a:pt x="4329650" y="0"/>
                </a:lnTo>
                <a:lnTo>
                  <a:pt x="4329650" y="936779"/>
                </a:lnTo>
                <a:lnTo>
                  <a:pt x="0" y="9367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7247961" y="2543423"/>
            <a:ext cx="3970553" cy="378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4"/>
              </a:lnSpc>
              <a:spcBef>
                <a:spcPct val="0"/>
              </a:spcBef>
            </a:pPr>
            <a:r>
              <a:rPr lang="en-US" sz="2518">
                <a:solidFill>
                  <a:srgbClr val="000000"/>
                </a:solidFill>
                <a:latin typeface="Retropix"/>
                <a:ea typeface="Retropix"/>
                <a:cs typeface="Retropix"/>
                <a:sym typeface="Retropix"/>
              </a:rPr>
              <a:t>DDQN in azione</a:t>
            </a:r>
          </a:p>
        </p:txBody>
      </p:sp>
      <p:sp>
        <p:nvSpPr>
          <p:cNvPr id="12" name="Freeform 12"/>
          <p:cNvSpPr/>
          <p:nvPr/>
        </p:nvSpPr>
        <p:spPr>
          <a:xfrm>
            <a:off x="4750220" y="3492222"/>
            <a:ext cx="8787559" cy="4809192"/>
          </a:xfrm>
          <a:custGeom>
            <a:avLst/>
            <a:gdLst/>
            <a:ahLst/>
            <a:cxnLst/>
            <a:rect l="l" t="t" r="r" b="b"/>
            <a:pathLst>
              <a:path w="8787559" h="4809192">
                <a:moveTo>
                  <a:pt x="0" y="0"/>
                </a:moveTo>
                <a:lnTo>
                  <a:pt x="8787560" y="0"/>
                </a:lnTo>
                <a:lnTo>
                  <a:pt x="8787560" y="4809192"/>
                </a:lnTo>
                <a:lnTo>
                  <a:pt x="0" y="480919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TextBox 13"/>
          <p:cNvSpPr txBox="1"/>
          <p:nvPr/>
        </p:nvSpPr>
        <p:spPr>
          <a:xfrm>
            <a:off x="3458617" y="635"/>
            <a:ext cx="11370765" cy="201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Implementazione dei Modelli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10770" y="4364217"/>
            <a:ext cx="6866460" cy="281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51"/>
              </a:lnSpc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Abbiamo implementato due modelli principali utilizzando PyTorch e Stable-Baselines3:</a:t>
            </a:r>
          </a:p>
          <a:p>
            <a:pPr algn="just">
              <a:lnSpc>
                <a:spcPts val="2451"/>
              </a:lnSpc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DDQN:</a:t>
            </a:r>
          </a:p>
          <a:p>
            <a:pPr marL="1027608" lvl="2" indent="-342536" algn="just">
              <a:lnSpc>
                <a:spcPts val="2451"/>
              </a:lnSpc>
              <a:buFont typeface="Arial"/>
              <a:buChar char="⚬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Rete neurale convoluzionale per elaborare i frame.</a:t>
            </a:r>
          </a:p>
          <a:p>
            <a:pPr marL="1027608" lvl="2" indent="-342536" algn="just">
              <a:lnSpc>
                <a:spcPts val="2451"/>
              </a:lnSpc>
              <a:buFont typeface="Arial"/>
              <a:buChar char="⚬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Memoria esperienziale (Replay Buffer) per ottimizzare l'apprendimento.</a:t>
            </a:r>
          </a:p>
          <a:p>
            <a:pPr marL="1027608" lvl="2" indent="-342536" algn="just">
              <a:lnSpc>
                <a:spcPts val="2451"/>
              </a:lnSpc>
              <a:spcBef>
                <a:spcPct val="0"/>
              </a:spcBef>
              <a:buFont typeface="Arial"/>
              <a:buChar char="⚬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Configurato con un learning rate di 0.0001 e un gamma di 0.99.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4359327" y="5019227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6100005" y="6354612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6156009" y="5296999"/>
            <a:ext cx="1163374" cy="1057612"/>
          </a:xfrm>
          <a:custGeom>
            <a:avLst/>
            <a:gdLst/>
            <a:ahLst/>
            <a:cxnLst/>
            <a:rect l="l" t="t" r="r" b="b"/>
            <a:pathLst>
              <a:path w="1163374" h="1057612">
                <a:moveTo>
                  <a:pt x="0" y="0"/>
                </a:moveTo>
                <a:lnTo>
                  <a:pt x="1163374" y="0"/>
                </a:lnTo>
                <a:lnTo>
                  <a:pt x="1163374" y="1057613"/>
                </a:lnTo>
                <a:lnTo>
                  <a:pt x="0" y="10576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2543945" y="4250047"/>
            <a:ext cx="1272717" cy="4381255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2677696" y="3111081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740516" y="6354612"/>
            <a:ext cx="1458478" cy="2265997"/>
          </a:xfrm>
          <a:custGeom>
            <a:avLst/>
            <a:gdLst/>
            <a:ahLst/>
            <a:cxnLst/>
            <a:rect l="l" t="t" r="r" b="b"/>
            <a:pathLst>
              <a:path w="1458478" h="2265997">
                <a:moveTo>
                  <a:pt x="0" y="0"/>
                </a:moveTo>
                <a:lnTo>
                  <a:pt x="1458478" y="0"/>
                </a:lnTo>
                <a:lnTo>
                  <a:pt x="1458478" y="2265997"/>
                </a:lnTo>
                <a:lnTo>
                  <a:pt x="0" y="22659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7068413" y="2264171"/>
            <a:ext cx="4329650" cy="936779"/>
          </a:xfrm>
          <a:custGeom>
            <a:avLst/>
            <a:gdLst/>
            <a:ahLst/>
            <a:cxnLst/>
            <a:rect l="l" t="t" r="r" b="b"/>
            <a:pathLst>
              <a:path w="4329650" h="936779">
                <a:moveTo>
                  <a:pt x="0" y="0"/>
                </a:moveTo>
                <a:lnTo>
                  <a:pt x="4329650" y="0"/>
                </a:lnTo>
                <a:lnTo>
                  <a:pt x="4329650" y="936779"/>
                </a:lnTo>
                <a:lnTo>
                  <a:pt x="0" y="9367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7247961" y="2543423"/>
            <a:ext cx="3970553" cy="378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4"/>
              </a:lnSpc>
              <a:spcBef>
                <a:spcPct val="0"/>
              </a:spcBef>
            </a:pPr>
            <a:r>
              <a:rPr lang="en-US" sz="2518">
                <a:solidFill>
                  <a:srgbClr val="000000"/>
                </a:solidFill>
                <a:latin typeface="Retropix"/>
                <a:ea typeface="Retropix"/>
                <a:cs typeface="Retropix"/>
                <a:sym typeface="Retropix"/>
              </a:rPr>
              <a:t>PPO in azione</a:t>
            </a:r>
          </a:p>
        </p:txBody>
      </p:sp>
      <p:sp>
        <p:nvSpPr>
          <p:cNvPr id="12" name="Freeform 12"/>
          <p:cNvSpPr/>
          <p:nvPr/>
        </p:nvSpPr>
        <p:spPr>
          <a:xfrm>
            <a:off x="4750220" y="3492222"/>
            <a:ext cx="8787559" cy="4809192"/>
          </a:xfrm>
          <a:custGeom>
            <a:avLst/>
            <a:gdLst/>
            <a:ahLst/>
            <a:cxnLst/>
            <a:rect l="l" t="t" r="r" b="b"/>
            <a:pathLst>
              <a:path w="8787559" h="4809192">
                <a:moveTo>
                  <a:pt x="0" y="0"/>
                </a:moveTo>
                <a:lnTo>
                  <a:pt x="8787560" y="0"/>
                </a:lnTo>
                <a:lnTo>
                  <a:pt x="8787560" y="4809192"/>
                </a:lnTo>
                <a:lnTo>
                  <a:pt x="0" y="480919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TextBox 13"/>
          <p:cNvSpPr txBox="1"/>
          <p:nvPr/>
        </p:nvSpPr>
        <p:spPr>
          <a:xfrm>
            <a:off x="3458617" y="635"/>
            <a:ext cx="11370765" cy="201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Implementazione dei Modelli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10714" y="4418990"/>
            <a:ext cx="6866572" cy="280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51"/>
              </a:lnSpc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PPO:</a:t>
            </a:r>
          </a:p>
          <a:p>
            <a:pPr marL="1027608" lvl="2" indent="-342536" algn="just">
              <a:lnSpc>
                <a:spcPts val="2451"/>
              </a:lnSpc>
              <a:buFont typeface="Arial"/>
              <a:buChar char="⚬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Addestrato con due configurazioni: 512 e 2048 passi.</a:t>
            </a:r>
          </a:p>
          <a:p>
            <a:pPr marL="1027608" lvl="2" indent="-342536" algn="just">
              <a:lnSpc>
                <a:spcPts val="2451"/>
              </a:lnSpc>
              <a:buFont typeface="Arial"/>
              <a:buChar char="⚬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Ottimizzato con un batch size di 64 e una clip range di 0.2.</a:t>
            </a:r>
          </a:p>
          <a:p>
            <a:pPr algn="just">
              <a:lnSpc>
                <a:spcPts val="2451"/>
              </a:lnSpc>
              <a:spcBef>
                <a:spcPct val="0"/>
              </a:spcBef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Per l'integrazione con YOLOv5, abbiamo aggiunto un canale di input con bounding box rilevati, fornendo al modello una comprensione semantica dell’ambiente.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4364469" y="4250047"/>
            <a:ext cx="1272717" cy="4381255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961771" y="4250047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2782579" y="6978613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893562" y="5389013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6140741" y="6490483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4750220" y="3492222"/>
            <a:ext cx="8787559" cy="4809192"/>
          </a:xfrm>
          <a:custGeom>
            <a:avLst/>
            <a:gdLst/>
            <a:ahLst/>
            <a:cxnLst/>
            <a:rect l="l" t="t" r="r" b="b"/>
            <a:pathLst>
              <a:path w="8787559" h="4809192">
                <a:moveTo>
                  <a:pt x="0" y="0"/>
                </a:moveTo>
                <a:lnTo>
                  <a:pt x="8787560" y="0"/>
                </a:lnTo>
                <a:lnTo>
                  <a:pt x="8787560" y="4809192"/>
                </a:lnTo>
                <a:lnTo>
                  <a:pt x="0" y="48091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3458617" y="457835"/>
            <a:ext cx="11370765" cy="110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Strumenti e Hardware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10423" y="3872505"/>
            <a:ext cx="8067153" cy="403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51"/>
              </a:lnSpc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Per il progetto, abbiamo utilizzato i seguenti strumenti e hardware: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Framework e librerie: PyTorch, Stable-Baselines3, YOLOv5, OpenCV.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Strumenti per il dataset: Roboflow per annotazioni.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Hardware:</a:t>
            </a:r>
          </a:p>
          <a:p>
            <a:pPr marL="1027608" lvl="2" indent="-342536" algn="just">
              <a:lnSpc>
                <a:spcPts val="2451"/>
              </a:lnSpc>
              <a:buFont typeface="Arial"/>
              <a:buChar char="⚬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Macchina Windows con GPU NVIDIA RTX 4050 per DDQN e PPO.</a:t>
            </a:r>
          </a:p>
          <a:p>
            <a:pPr marL="1027608" lvl="2" indent="-342536" algn="just">
              <a:lnSpc>
                <a:spcPts val="2451"/>
              </a:lnSpc>
              <a:buFont typeface="Arial"/>
              <a:buChar char="⚬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Mac Studio con chip Apple M2 Ultra per PPO + YOLOv5.</a:t>
            </a:r>
          </a:p>
          <a:p>
            <a:pPr algn="just">
              <a:lnSpc>
                <a:spcPts val="2451"/>
              </a:lnSpc>
              <a:spcBef>
                <a:spcPct val="0"/>
              </a:spcBef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Questa configurazione ci ha permesso di gestire l'addestramento intensivo, anche se sono emersi limiti legati alla compatibilità hardware.</a:t>
            </a:r>
          </a:p>
        </p:txBody>
      </p:sp>
      <p:sp>
        <p:nvSpPr>
          <p:cNvPr id="12" name="Freeform 12"/>
          <p:cNvSpPr/>
          <p:nvPr/>
        </p:nvSpPr>
        <p:spPr>
          <a:xfrm>
            <a:off x="7068413" y="2264171"/>
            <a:ext cx="4329650" cy="936779"/>
          </a:xfrm>
          <a:custGeom>
            <a:avLst/>
            <a:gdLst/>
            <a:ahLst/>
            <a:cxnLst/>
            <a:rect l="l" t="t" r="r" b="b"/>
            <a:pathLst>
              <a:path w="4329650" h="936779">
                <a:moveTo>
                  <a:pt x="0" y="0"/>
                </a:moveTo>
                <a:lnTo>
                  <a:pt x="4329650" y="0"/>
                </a:lnTo>
                <a:lnTo>
                  <a:pt x="4329650" y="936779"/>
                </a:lnTo>
                <a:lnTo>
                  <a:pt x="0" y="9367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TextBox 13"/>
          <p:cNvSpPr txBox="1"/>
          <p:nvPr/>
        </p:nvSpPr>
        <p:spPr>
          <a:xfrm>
            <a:off x="7247961" y="2543423"/>
            <a:ext cx="3970553" cy="378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4"/>
              </a:lnSpc>
              <a:spcBef>
                <a:spcPct val="0"/>
              </a:spcBef>
            </a:pPr>
            <a:r>
              <a:rPr lang="en-US" sz="2518">
                <a:solidFill>
                  <a:srgbClr val="000000"/>
                </a:solidFill>
                <a:latin typeface="Retropix"/>
                <a:ea typeface="Retropix"/>
                <a:cs typeface="Retropix"/>
                <a:sym typeface="Retropix"/>
              </a:rPr>
              <a:t>Risorse utilizzate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5983917" y="4212484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4083029" y="5449765"/>
            <a:ext cx="1272717" cy="3170844"/>
          </a:xfrm>
          <a:custGeom>
            <a:avLst/>
            <a:gdLst/>
            <a:ahLst/>
            <a:cxnLst/>
            <a:rect l="l" t="t" r="r" b="b"/>
            <a:pathLst>
              <a:path w="1272717" h="3170844">
                <a:moveTo>
                  <a:pt x="0" y="0"/>
                </a:moveTo>
                <a:lnTo>
                  <a:pt x="1272718" y="0"/>
                </a:lnTo>
                <a:lnTo>
                  <a:pt x="1272718" y="3170844"/>
                </a:lnTo>
                <a:lnTo>
                  <a:pt x="0" y="31708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10069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6001501" y="2954685"/>
            <a:ext cx="1257799" cy="1257799"/>
          </a:xfrm>
          <a:custGeom>
            <a:avLst/>
            <a:gdLst/>
            <a:ahLst/>
            <a:cxnLst/>
            <a:rect l="l" t="t" r="r" b="b"/>
            <a:pathLst>
              <a:path w="1257799" h="1257799">
                <a:moveTo>
                  <a:pt x="0" y="0"/>
                </a:moveTo>
                <a:lnTo>
                  <a:pt x="1257799" y="0"/>
                </a:lnTo>
                <a:lnTo>
                  <a:pt x="1257799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740516" y="5439071"/>
            <a:ext cx="2047753" cy="3181537"/>
          </a:xfrm>
          <a:custGeom>
            <a:avLst/>
            <a:gdLst/>
            <a:ahLst/>
            <a:cxnLst/>
            <a:rect l="l" t="t" r="r" b="b"/>
            <a:pathLst>
              <a:path w="2047753" h="3181537">
                <a:moveTo>
                  <a:pt x="0" y="0"/>
                </a:moveTo>
                <a:lnTo>
                  <a:pt x="2047754" y="0"/>
                </a:lnTo>
                <a:lnTo>
                  <a:pt x="2047754" y="3181538"/>
                </a:lnTo>
                <a:lnTo>
                  <a:pt x="0" y="31815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3197845" y="651607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/>
          <a:stretch>
            <a:fillRect/>
          </a:stretch>
        </p:blipFill>
        <p:spPr>
          <a:xfrm>
            <a:off x="6107563" y="2915787"/>
            <a:ext cx="6072874" cy="570482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86123" y="205136"/>
            <a:ext cx="15115755" cy="2749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9"/>
              </a:lnSpc>
            </a:pPr>
            <a:r>
              <a:rPr lang="en-US" sz="99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4. RISULTATI E ANALISI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731637" y="4136364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4290037" y="5134708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4307621" y="3876909"/>
            <a:ext cx="1257799" cy="1257799"/>
          </a:xfrm>
          <a:custGeom>
            <a:avLst/>
            <a:gdLst/>
            <a:ahLst/>
            <a:cxnLst/>
            <a:rect l="l" t="t" r="r" b="b"/>
            <a:pathLst>
              <a:path w="1257799" h="1257799">
                <a:moveTo>
                  <a:pt x="0" y="0"/>
                </a:moveTo>
                <a:lnTo>
                  <a:pt x="1257799" y="0"/>
                </a:lnTo>
                <a:lnTo>
                  <a:pt x="1257799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369329" y="6415097"/>
            <a:ext cx="1458478" cy="2265997"/>
          </a:xfrm>
          <a:custGeom>
            <a:avLst/>
            <a:gdLst/>
            <a:ahLst/>
            <a:cxnLst/>
            <a:rect l="l" t="t" r="r" b="b"/>
            <a:pathLst>
              <a:path w="1458478" h="2265997">
                <a:moveTo>
                  <a:pt x="0" y="0"/>
                </a:moveTo>
                <a:lnTo>
                  <a:pt x="1458478" y="0"/>
                </a:lnTo>
                <a:lnTo>
                  <a:pt x="1458478" y="2265997"/>
                </a:lnTo>
                <a:lnTo>
                  <a:pt x="0" y="22659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2007020" y="4136364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2007020" y="2997398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16140741" y="651607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4750220" y="3492222"/>
            <a:ext cx="8787559" cy="4809192"/>
          </a:xfrm>
          <a:custGeom>
            <a:avLst/>
            <a:gdLst/>
            <a:ahLst/>
            <a:cxnLst/>
            <a:rect l="l" t="t" r="r" b="b"/>
            <a:pathLst>
              <a:path w="8787559" h="4809192">
                <a:moveTo>
                  <a:pt x="0" y="0"/>
                </a:moveTo>
                <a:lnTo>
                  <a:pt x="8787560" y="0"/>
                </a:lnTo>
                <a:lnTo>
                  <a:pt x="8787560" y="4809192"/>
                </a:lnTo>
                <a:lnTo>
                  <a:pt x="0" y="480919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TextBox 12"/>
          <p:cNvSpPr txBox="1"/>
          <p:nvPr/>
        </p:nvSpPr>
        <p:spPr>
          <a:xfrm>
            <a:off x="3458617" y="635"/>
            <a:ext cx="11370765" cy="201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Prestazioni del modello DDQN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05130" y="3891812"/>
            <a:ext cx="7677739" cy="403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51"/>
              </a:lnSpc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Il modello DDQN ha mostrato una convergenza graduale e stabile: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Lunghezza degli episodi: La durata degli episodi si è stabilizzata intorno ai 500 passi, suggerendo che l’agente ha acquisito strategie basilari ma non ottimali.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Ricompensa cumulativa: Ha mostrato un trend di crescita costante, confermando un apprendimento progressivo.</a:t>
            </a:r>
          </a:p>
          <a:p>
            <a:pPr marL="513804" lvl="1" indent="-256902" algn="just">
              <a:lnSpc>
                <a:spcPts val="2451"/>
              </a:lnSpc>
              <a:spcBef>
                <a:spcPct val="0"/>
              </a:spcBef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Completamento del livello: Il modello è riuscito a completare il livello una volta su 1000 episodi, dimostrando robustezza, ma con tempi di addestramento molto lunghi.</a:t>
            </a:r>
          </a:p>
        </p:txBody>
      </p:sp>
      <p:sp>
        <p:nvSpPr>
          <p:cNvPr id="14" name="Freeform 14"/>
          <p:cNvSpPr/>
          <p:nvPr/>
        </p:nvSpPr>
        <p:spPr>
          <a:xfrm>
            <a:off x="7068413" y="2264171"/>
            <a:ext cx="4329650" cy="936779"/>
          </a:xfrm>
          <a:custGeom>
            <a:avLst/>
            <a:gdLst/>
            <a:ahLst/>
            <a:cxnLst/>
            <a:rect l="l" t="t" r="r" b="b"/>
            <a:pathLst>
              <a:path w="4329650" h="936779">
                <a:moveTo>
                  <a:pt x="0" y="0"/>
                </a:moveTo>
                <a:lnTo>
                  <a:pt x="4329650" y="0"/>
                </a:lnTo>
                <a:lnTo>
                  <a:pt x="4329650" y="936779"/>
                </a:lnTo>
                <a:lnTo>
                  <a:pt x="0" y="93677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TextBox 15"/>
          <p:cNvSpPr txBox="1"/>
          <p:nvPr/>
        </p:nvSpPr>
        <p:spPr>
          <a:xfrm>
            <a:off x="7247961" y="2404360"/>
            <a:ext cx="3970553" cy="70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4"/>
              </a:lnSpc>
              <a:spcBef>
                <a:spcPct val="0"/>
              </a:spcBef>
            </a:pPr>
            <a:r>
              <a:rPr lang="en-US" sz="2518">
                <a:solidFill>
                  <a:srgbClr val="000000"/>
                </a:solidFill>
                <a:latin typeface="Retropix"/>
                <a:ea typeface="Retropix"/>
                <a:cs typeface="Retropix"/>
                <a:sym typeface="Retropix"/>
              </a:rPr>
              <a:t>Deep Double Q-Network (DDQN)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828675" y="5377111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828675" y="651607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2158141" y="4250047"/>
            <a:ext cx="1272717" cy="4381255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5741972" y="5165292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5759556" y="3907493"/>
            <a:ext cx="1257799" cy="1257799"/>
          </a:xfrm>
          <a:custGeom>
            <a:avLst/>
            <a:gdLst/>
            <a:ahLst/>
            <a:cxnLst/>
            <a:rect l="l" t="t" r="r" b="b"/>
            <a:pathLst>
              <a:path w="1257799" h="1257799">
                <a:moveTo>
                  <a:pt x="0" y="0"/>
                </a:moveTo>
                <a:lnTo>
                  <a:pt x="1257799" y="0"/>
                </a:lnTo>
                <a:lnTo>
                  <a:pt x="1257799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3828574" y="1364325"/>
            <a:ext cx="10530177" cy="1963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3"/>
              </a:lnSpc>
            </a:pPr>
            <a:r>
              <a:rPr lang="en-US" sz="715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Roadmap del Progetto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460889" y="4218705"/>
            <a:ext cx="3005303" cy="1601007"/>
            <a:chOff x="0" y="0"/>
            <a:chExt cx="4007071" cy="21346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07071" cy="2134676"/>
            </a:xfrm>
            <a:custGeom>
              <a:avLst/>
              <a:gdLst/>
              <a:ahLst/>
              <a:cxnLst/>
              <a:rect l="l" t="t" r="r" b="b"/>
              <a:pathLst>
                <a:path w="4007071" h="2134676">
                  <a:moveTo>
                    <a:pt x="0" y="0"/>
                  </a:moveTo>
                  <a:lnTo>
                    <a:pt x="4007071" y="0"/>
                  </a:lnTo>
                  <a:lnTo>
                    <a:pt x="4007071" y="2134676"/>
                  </a:lnTo>
                  <a:lnTo>
                    <a:pt x="0" y="2134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34817" y="484408"/>
              <a:ext cx="3175000" cy="1146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Retropix"/>
                  <a:ea typeface="Retropix"/>
                  <a:cs typeface="Retropix"/>
                  <a:sym typeface="Retropix"/>
                </a:rPr>
                <a:t>1. Introduzione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634243" y="4218705"/>
            <a:ext cx="3005303" cy="1601007"/>
            <a:chOff x="0" y="0"/>
            <a:chExt cx="4007071" cy="21346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07071" cy="2134676"/>
            </a:xfrm>
            <a:custGeom>
              <a:avLst/>
              <a:gdLst/>
              <a:ahLst/>
              <a:cxnLst/>
              <a:rect l="l" t="t" r="r" b="b"/>
              <a:pathLst>
                <a:path w="4007071" h="2134676">
                  <a:moveTo>
                    <a:pt x="0" y="0"/>
                  </a:moveTo>
                  <a:lnTo>
                    <a:pt x="4007071" y="0"/>
                  </a:lnTo>
                  <a:lnTo>
                    <a:pt x="4007071" y="2134676"/>
                  </a:lnTo>
                  <a:lnTo>
                    <a:pt x="0" y="2134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25509" y="224058"/>
              <a:ext cx="3175000" cy="1667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Retropix"/>
                  <a:ea typeface="Retropix"/>
                  <a:cs typeface="Retropix"/>
                  <a:sym typeface="Retropix"/>
                </a:rPr>
                <a:t>2. Background teorico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821808" y="4218705"/>
            <a:ext cx="3005303" cy="1601007"/>
            <a:chOff x="0" y="0"/>
            <a:chExt cx="4007071" cy="213467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07071" cy="2134676"/>
            </a:xfrm>
            <a:custGeom>
              <a:avLst/>
              <a:gdLst/>
              <a:ahLst/>
              <a:cxnLst/>
              <a:rect l="l" t="t" r="r" b="b"/>
              <a:pathLst>
                <a:path w="4007071" h="2134676">
                  <a:moveTo>
                    <a:pt x="0" y="0"/>
                  </a:moveTo>
                  <a:lnTo>
                    <a:pt x="4007071" y="0"/>
                  </a:lnTo>
                  <a:lnTo>
                    <a:pt x="4007071" y="2134676"/>
                  </a:lnTo>
                  <a:lnTo>
                    <a:pt x="0" y="2134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34817" y="484408"/>
              <a:ext cx="3175000" cy="1146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Retropix"/>
                  <a:ea typeface="Retropix"/>
                  <a:cs typeface="Retropix"/>
                  <a:sym typeface="Retropix"/>
                </a:rPr>
                <a:t>3. Metodologia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453784" y="6139693"/>
            <a:ext cx="3005303" cy="1601007"/>
            <a:chOff x="0" y="0"/>
            <a:chExt cx="4007071" cy="213467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07071" cy="2134676"/>
            </a:xfrm>
            <a:custGeom>
              <a:avLst/>
              <a:gdLst/>
              <a:ahLst/>
              <a:cxnLst/>
              <a:rect l="l" t="t" r="r" b="b"/>
              <a:pathLst>
                <a:path w="4007071" h="2134676">
                  <a:moveTo>
                    <a:pt x="0" y="0"/>
                  </a:moveTo>
                  <a:lnTo>
                    <a:pt x="4007071" y="0"/>
                  </a:lnTo>
                  <a:lnTo>
                    <a:pt x="4007071" y="2134676"/>
                  </a:lnTo>
                  <a:lnTo>
                    <a:pt x="0" y="2134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421138" y="484408"/>
              <a:ext cx="3175000" cy="1146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1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Retropix"/>
                  <a:ea typeface="Retropix"/>
                  <a:cs typeface="Retropix"/>
                  <a:sym typeface="Retropix"/>
                </a:rPr>
                <a:t>4. Risultati e analisi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627138" y="6139693"/>
            <a:ext cx="3005303" cy="1601007"/>
            <a:chOff x="0" y="0"/>
            <a:chExt cx="4007071" cy="213467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07071" cy="2134676"/>
            </a:xfrm>
            <a:custGeom>
              <a:avLst/>
              <a:gdLst/>
              <a:ahLst/>
              <a:cxnLst/>
              <a:rect l="l" t="t" r="r" b="b"/>
              <a:pathLst>
                <a:path w="4007071" h="2134676">
                  <a:moveTo>
                    <a:pt x="0" y="0"/>
                  </a:moveTo>
                  <a:lnTo>
                    <a:pt x="4007071" y="0"/>
                  </a:lnTo>
                  <a:lnTo>
                    <a:pt x="4007071" y="2134676"/>
                  </a:lnTo>
                  <a:lnTo>
                    <a:pt x="0" y="2134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434983" y="484408"/>
              <a:ext cx="3175000" cy="1146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Retropix"/>
                  <a:ea typeface="Retropix"/>
                  <a:cs typeface="Retropix"/>
                  <a:sym typeface="Retropix"/>
                </a:rPr>
                <a:t>5. Problemi incontrati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814702" y="6139693"/>
            <a:ext cx="3005303" cy="1601007"/>
            <a:chOff x="0" y="0"/>
            <a:chExt cx="4007071" cy="213467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007071" cy="2134676"/>
            </a:xfrm>
            <a:custGeom>
              <a:avLst/>
              <a:gdLst/>
              <a:ahLst/>
              <a:cxnLst/>
              <a:rect l="l" t="t" r="r" b="b"/>
              <a:pathLst>
                <a:path w="4007071" h="2134676">
                  <a:moveTo>
                    <a:pt x="0" y="0"/>
                  </a:moveTo>
                  <a:lnTo>
                    <a:pt x="4007071" y="0"/>
                  </a:lnTo>
                  <a:lnTo>
                    <a:pt x="4007071" y="2134676"/>
                  </a:lnTo>
                  <a:lnTo>
                    <a:pt x="0" y="2134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444291" y="273122"/>
              <a:ext cx="3175000" cy="15789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000000"/>
                  </a:solidFill>
                  <a:latin typeface="Retropix"/>
                  <a:ea typeface="Retropix"/>
                  <a:cs typeface="Retropix"/>
                  <a:sym typeface="Retropix"/>
                </a:rPr>
                <a:t>6. Conclusioni e sviluppi futuri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5986583" y="4250047"/>
            <a:ext cx="1272717" cy="4381255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6120334" y="3082788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144252" y="7548096"/>
            <a:ext cx="1163374" cy="1057612"/>
          </a:xfrm>
          <a:custGeom>
            <a:avLst/>
            <a:gdLst/>
            <a:ahLst/>
            <a:cxnLst/>
            <a:rect l="l" t="t" r="r" b="b"/>
            <a:pathLst>
              <a:path w="1163374" h="1057612">
                <a:moveTo>
                  <a:pt x="0" y="0"/>
                </a:moveTo>
                <a:lnTo>
                  <a:pt x="1163373" y="0"/>
                </a:lnTo>
                <a:lnTo>
                  <a:pt x="1163373" y="1057612"/>
                </a:lnTo>
                <a:lnTo>
                  <a:pt x="0" y="10576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168659" y="5725127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2959440" y="6978613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7068413" y="2264171"/>
            <a:ext cx="4329650" cy="936779"/>
          </a:xfrm>
          <a:custGeom>
            <a:avLst/>
            <a:gdLst/>
            <a:ahLst/>
            <a:cxnLst/>
            <a:rect l="l" t="t" r="r" b="b"/>
            <a:pathLst>
              <a:path w="4329650" h="936779">
                <a:moveTo>
                  <a:pt x="0" y="0"/>
                </a:moveTo>
                <a:lnTo>
                  <a:pt x="4329650" y="0"/>
                </a:lnTo>
                <a:lnTo>
                  <a:pt x="4329650" y="936779"/>
                </a:lnTo>
                <a:lnTo>
                  <a:pt x="0" y="9367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4750220" y="3492222"/>
            <a:ext cx="8787559" cy="4809192"/>
          </a:xfrm>
          <a:custGeom>
            <a:avLst/>
            <a:gdLst/>
            <a:ahLst/>
            <a:cxnLst/>
            <a:rect l="l" t="t" r="r" b="b"/>
            <a:pathLst>
              <a:path w="8787559" h="4809192">
                <a:moveTo>
                  <a:pt x="0" y="0"/>
                </a:moveTo>
                <a:lnTo>
                  <a:pt x="8787560" y="0"/>
                </a:lnTo>
                <a:lnTo>
                  <a:pt x="8787560" y="4809192"/>
                </a:lnTo>
                <a:lnTo>
                  <a:pt x="0" y="48091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5305130" y="4025512"/>
            <a:ext cx="7677739" cy="373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51"/>
              </a:lnSpc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Il modello PPO è stato addestrato con due configurazioni principali:</a:t>
            </a:r>
          </a:p>
          <a:p>
            <a:pPr marL="513804" lvl="1" indent="-256902" algn="just">
              <a:lnSpc>
                <a:spcPts val="2451"/>
              </a:lnSpc>
              <a:buAutoNum type="arabicPeriod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512 passi per aggiornamento:</a:t>
            </a:r>
          </a:p>
          <a:p>
            <a:pPr marL="1027608" lvl="2" indent="-342536" algn="just">
              <a:lnSpc>
                <a:spcPts val="2451"/>
              </a:lnSpc>
              <a:buFont typeface="Arial"/>
              <a:buChar char="⚬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Ha raggiunto 54 vittorie nei 10 milioni di passi.</a:t>
            </a:r>
          </a:p>
          <a:p>
            <a:pPr marL="1027608" lvl="2" indent="-342536" algn="just">
              <a:lnSpc>
                <a:spcPts val="2451"/>
              </a:lnSpc>
              <a:buFont typeface="Arial"/>
              <a:buChar char="⚬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Ha mostrato una maggiore capacità di esplorazione rispetto al DDQN, ma con oscillazioni nelle prestazioni.</a:t>
            </a:r>
          </a:p>
          <a:p>
            <a:pPr marL="513804" lvl="1" indent="-256902" algn="just">
              <a:lnSpc>
                <a:spcPts val="2451"/>
              </a:lnSpc>
              <a:buAutoNum type="arabicPeriod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2048 passi per aggiornamento:</a:t>
            </a:r>
          </a:p>
          <a:p>
            <a:pPr marL="1027608" lvl="2" indent="-342536" algn="just">
              <a:lnSpc>
                <a:spcPts val="2451"/>
              </a:lnSpc>
              <a:buFont typeface="Arial"/>
              <a:buChar char="⚬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Non ha ottenuto alcuna vittoria, evidenziando difficoltà nell'apprendere strategie efficaci.</a:t>
            </a:r>
          </a:p>
          <a:p>
            <a:pPr algn="just">
              <a:lnSpc>
                <a:spcPts val="2451"/>
              </a:lnSpc>
              <a:spcBef>
                <a:spcPct val="0"/>
              </a:spcBef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Il modello PPO si è dimostrato veloce nell’apprendimento ma meno stabile rispetto al DDQN.</a:t>
            </a:r>
          </a:p>
        </p:txBody>
      </p: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393491"/>
              </p:ext>
            </p:extLst>
          </p:nvPr>
        </p:nvGraphicFramePr>
        <p:xfrm>
          <a:off x="14045780" y="3625106"/>
          <a:ext cx="1519644" cy="4543429"/>
        </p:xfrm>
        <a:graphic>
          <a:graphicData uri="http://schemas.openxmlformats.org/drawingml/2006/table">
            <a:tbl>
              <a:tblPr/>
              <a:tblGrid>
                <a:gridCol w="652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6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039"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etropix"/>
                          <a:ea typeface="Retropix"/>
                          <a:cs typeface="Retropix"/>
                          <a:sym typeface="Retropix"/>
                        </a:rPr>
                        <a:t>Passi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FFFFFF"/>
                          </a:solidFill>
                          <a:latin typeface="Retropix"/>
                          <a:ea typeface="Retropix"/>
                          <a:cs typeface="Retropix"/>
                          <a:sym typeface="Retropix"/>
                        </a:rPr>
                        <a:t>Vittorie</a:t>
                      </a:r>
                      <a:endParaRPr lang="en-US" sz="11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039"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etropix"/>
                          <a:ea typeface="Retropix"/>
                          <a:cs typeface="Retropix"/>
                          <a:sym typeface="Retropix"/>
                        </a:rPr>
                        <a:t>1M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etropix"/>
                          <a:ea typeface="Retropix"/>
                          <a:cs typeface="Retropix"/>
                          <a:sym typeface="Retropix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039"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etropix"/>
                          <a:ea typeface="Retropix"/>
                          <a:cs typeface="Retropix"/>
                          <a:sym typeface="Retropix"/>
                        </a:rPr>
                        <a:t>2M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etropix"/>
                          <a:ea typeface="Retropix"/>
                          <a:cs typeface="Retropix"/>
                          <a:sym typeface="Retropix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039"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Retropix"/>
                          <a:ea typeface="Retropix"/>
                          <a:cs typeface="Retropix"/>
                          <a:sym typeface="Retropix"/>
                        </a:rPr>
                        <a:t>3M</a:t>
                      </a:r>
                      <a:endParaRPr lang="en-US" sz="11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etropix"/>
                          <a:ea typeface="Retropix"/>
                          <a:cs typeface="Retropix"/>
                          <a:sym typeface="Retropix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039"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etropix"/>
                          <a:ea typeface="Retropix"/>
                          <a:cs typeface="Retropix"/>
                          <a:sym typeface="Retropix"/>
                        </a:rPr>
                        <a:t>4M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etropix"/>
                          <a:ea typeface="Retropix"/>
                          <a:cs typeface="Retropix"/>
                          <a:sym typeface="Retropix"/>
                        </a:rPr>
                        <a:t>14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039"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etropix"/>
                          <a:ea typeface="Retropix"/>
                          <a:cs typeface="Retropix"/>
                          <a:sym typeface="Retropix"/>
                        </a:rPr>
                        <a:t>5M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etropix"/>
                          <a:ea typeface="Retropix"/>
                          <a:cs typeface="Retropix"/>
                          <a:sym typeface="Retropix"/>
                        </a:rPr>
                        <a:t>2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039"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etropix"/>
                          <a:ea typeface="Retropix"/>
                          <a:cs typeface="Retropix"/>
                          <a:sym typeface="Retropix"/>
                        </a:rPr>
                        <a:t>6M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Retropix"/>
                          <a:ea typeface="Retropix"/>
                          <a:cs typeface="Retropix"/>
                          <a:sym typeface="Retropix"/>
                        </a:rPr>
                        <a:t>6</a:t>
                      </a:r>
                      <a:endParaRPr lang="en-US" sz="11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039"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etropix"/>
                          <a:ea typeface="Retropix"/>
                          <a:cs typeface="Retropix"/>
                          <a:sym typeface="Retropix"/>
                        </a:rPr>
                        <a:t>7M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etropix"/>
                          <a:ea typeface="Retropix"/>
                          <a:cs typeface="Retropix"/>
                          <a:sym typeface="Retropix"/>
                        </a:rPr>
                        <a:t>9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039"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etropix"/>
                          <a:ea typeface="Retropix"/>
                          <a:cs typeface="Retropix"/>
                          <a:sym typeface="Retropix"/>
                        </a:rPr>
                        <a:t>8M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etropix"/>
                          <a:ea typeface="Retropix"/>
                          <a:cs typeface="Retropix"/>
                          <a:sym typeface="Retropix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3039"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etropix"/>
                          <a:ea typeface="Retropix"/>
                          <a:cs typeface="Retropix"/>
                          <a:sym typeface="Retropix"/>
                        </a:rPr>
                        <a:t>9M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etropix"/>
                          <a:ea typeface="Retropix"/>
                          <a:cs typeface="Retropix"/>
                          <a:sym typeface="Retropix"/>
                        </a:rPr>
                        <a:t>11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3039"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Retropix"/>
                          <a:ea typeface="Retropix"/>
                          <a:cs typeface="Retropix"/>
                          <a:sym typeface="Retropix"/>
                        </a:rPr>
                        <a:t>10M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Retropix"/>
                          <a:ea typeface="Retropix"/>
                          <a:cs typeface="Retropix"/>
                          <a:sym typeface="Retropix"/>
                        </a:rPr>
                        <a:t>2</a:t>
                      </a:r>
                      <a:endParaRPr lang="en-US" sz="1100" dirty="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7247961" y="2381477"/>
            <a:ext cx="3970553" cy="70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4"/>
              </a:lnSpc>
              <a:spcBef>
                <a:spcPct val="0"/>
              </a:spcBef>
            </a:pPr>
            <a:r>
              <a:rPr lang="en-US" sz="2518">
                <a:solidFill>
                  <a:srgbClr val="000000"/>
                </a:solidFill>
                <a:latin typeface="Retropix"/>
                <a:ea typeface="Retropix"/>
                <a:cs typeface="Retropix"/>
                <a:sym typeface="Retropix"/>
              </a:rPr>
              <a:t>Proximal Policy Optimization (PPO)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58617" y="635"/>
            <a:ext cx="11370765" cy="201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Prestazioni del modello PPO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045962" y="6386184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2723896" y="3652271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2655687" y="4791237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4422643" y="2445096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7"/>
                </a:lnTo>
                <a:lnTo>
                  <a:pt x="0" y="11389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4354434" y="3584063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2"/>
                </a:lnTo>
                <a:lnTo>
                  <a:pt x="0" y="12753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4263945" y="635"/>
            <a:ext cx="9760110" cy="201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Prestazioni di PPO + YOLOv5</a:t>
            </a:r>
          </a:p>
        </p:txBody>
      </p:sp>
      <p:sp>
        <p:nvSpPr>
          <p:cNvPr id="10" name="Freeform 10"/>
          <p:cNvSpPr/>
          <p:nvPr/>
        </p:nvSpPr>
        <p:spPr>
          <a:xfrm>
            <a:off x="7068413" y="2264171"/>
            <a:ext cx="4151175" cy="898163"/>
          </a:xfrm>
          <a:custGeom>
            <a:avLst/>
            <a:gdLst/>
            <a:ahLst/>
            <a:cxnLst/>
            <a:rect l="l" t="t" r="r" b="b"/>
            <a:pathLst>
              <a:path w="4151175" h="898163">
                <a:moveTo>
                  <a:pt x="0" y="0"/>
                </a:moveTo>
                <a:lnTo>
                  <a:pt x="4151174" y="0"/>
                </a:lnTo>
                <a:lnTo>
                  <a:pt x="4151174" y="898163"/>
                </a:lnTo>
                <a:lnTo>
                  <a:pt x="0" y="8981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7240560" y="2409308"/>
            <a:ext cx="3806880" cy="682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7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Retropix"/>
                <a:ea typeface="Retropix"/>
                <a:cs typeface="Retropix"/>
                <a:sym typeface="Retropix"/>
              </a:rPr>
              <a:t>Integrazione di YOLOv5 con PPO</a:t>
            </a:r>
          </a:p>
        </p:txBody>
      </p:sp>
      <p:sp>
        <p:nvSpPr>
          <p:cNvPr id="12" name="Freeform 12"/>
          <p:cNvSpPr/>
          <p:nvPr/>
        </p:nvSpPr>
        <p:spPr>
          <a:xfrm>
            <a:off x="4750220" y="3492222"/>
            <a:ext cx="8787559" cy="4809192"/>
          </a:xfrm>
          <a:custGeom>
            <a:avLst/>
            <a:gdLst/>
            <a:ahLst/>
            <a:cxnLst/>
            <a:rect l="l" t="t" r="r" b="b"/>
            <a:pathLst>
              <a:path w="8787559" h="4809192">
                <a:moveTo>
                  <a:pt x="0" y="0"/>
                </a:moveTo>
                <a:lnTo>
                  <a:pt x="8787560" y="0"/>
                </a:lnTo>
                <a:lnTo>
                  <a:pt x="8787560" y="4809192"/>
                </a:lnTo>
                <a:lnTo>
                  <a:pt x="0" y="48091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TextBox 13"/>
          <p:cNvSpPr txBox="1"/>
          <p:nvPr/>
        </p:nvSpPr>
        <p:spPr>
          <a:xfrm>
            <a:off x="5827589" y="4331527"/>
            <a:ext cx="6632821" cy="312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51"/>
              </a:lnSpc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L’integrazione di YOLOv5 ha migliorato l’interpretazione dell’ambiente grazie a metriche elevate nel riconoscimento visivo: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Precisione: 94,2%.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Recall: 100%.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mAP@50-95: 87,6%.</a:t>
            </a:r>
          </a:p>
          <a:p>
            <a:pPr algn="just">
              <a:lnSpc>
                <a:spcPts val="2451"/>
              </a:lnSpc>
              <a:spcBef>
                <a:spcPct val="0"/>
              </a:spcBef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Nonostante ciò, il modello PPO + YOLOv5 non ha completato alcun livello, evidenziando difficoltà nel tradurre le informazioni visive in azioni complesse, come il salto del terzo tubo.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629817" y="3584063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2"/>
                </a:lnTo>
                <a:lnTo>
                  <a:pt x="0" y="12753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5983917" y="4212484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4083029" y="5449765"/>
            <a:ext cx="1272717" cy="3170844"/>
          </a:xfrm>
          <a:custGeom>
            <a:avLst/>
            <a:gdLst/>
            <a:ahLst/>
            <a:cxnLst/>
            <a:rect l="l" t="t" r="r" b="b"/>
            <a:pathLst>
              <a:path w="1272717" h="3170844">
                <a:moveTo>
                  <a:pt x="0" y="0"/>
                </a:moveTo>
                <a:lnTo>
                  <a:pt x="1272718" y="0"/>
                </a:lnTo>
                <a:lnTo>
                  <a:pt x="1272718" y="3170844"/>
                </a:lnTo>
                <a:lnTo>
                  <a:pt x="0" y="3170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10069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6001501" y="2954685"/>
            <a:ext cx="1257799" cy="1257799"/>
          </a:xfrm>
          <a:custGeom>
            <a:avLst/>
            <a:gdLst/>
            <a:ahLst/>
            <a:cxnLst/>
            <a:rect l="l" t="t" r="r" b="b"/>
            <a:pathLst>
              <a:path w="1257799" h="1257799">
                <a:moveTo>
                  <a:pt x="0" y="0"/>
                </a:moveTo>
                <a:lnTo>
                  <a:pt x="1257799" y="0"/>
                </a:lnTo>
                <a:lnTo>
                  <a:pt x="1257799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740516" y="5439071"/>
            <a:ext cx="2047753" cy="3181537"/>
          </a:xfrm>
          <a:custGeom>
            <a:avLst/>
            <a:gdLst/>
            <a:ahLst/>
            <a:cxnLst/>
            <a:rect l="l" t="t" r="r" b="b"/>
            <a:pathLst>
              <a:path w="2047753" h="3181537">
                <a:moveTo>
                  <a:pt x="0" y="0"/>
                </a:moveTo>
                <a:lnTo>
                  <a:pt x="2047754" y="0"/>
                </a:lnTo>
                <a:lnTo>
                  <a:pt x="2047754" y="3181538"/>
                </a:lnTo>
                <a:lnTo>
                  <a:pt x="0" y="3181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2908507" y="2100626"/>
            <a:ext cx="12470986" cy="2749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9"/>
              </a:lnSpc>
            </a:pPr>
            <a:r>
              <a:rPr lang="en-US" sz="99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5. PROBLEMI INCONTRATI</a:t>
            </a:r>
          </a:p>
        </p:txBody>
      </p:sp>
      <p:sp>
        <p:nvSpPr>
          <p:cNvPr id="9" name="Freeform 9"/>
          <p:cNvSpPr/>
          <p:nvPr/>
        </p:nvSpPr>
        <p:spPr>
          <a:xfrm>
            <a:off x="3197845" y="651607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6795924" y="5449765"/>
            <a:ext cx="932362" cy="932362"/>
          </a:xfrm>
          <a:custGeom>
            <a:avLst/>
            <a:gdLst/>
            <a:ahLst/>
            <a:cxnLst/>
            <a:rect l="l" t="t" r="r" b="b"/>
            <a:pathLst>
              <a:path w="932362" h="932362">
                <a:moveTo>
                  <a:pt x="0" y="0"/>
                </a:moveTo>
                <a:lnTo>
                  <a:pt x="932362" y="0"/>
                </a:lnTo>
                <a:lnTo>
                  <a:pt x="932362" y="932362"/>
                </a:lnTo>
                <a:lnTo>
                  <a:pt x="0" y="9323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8049713" y="5449765"/>
            <a:ext cx="932362" cy="932362"/>
          </a:xfrm>
          <a:custGeom>
            <a:avLst/>
            <a:gdLst/>
            <a:ahLst/>
            <a:cxnLst/>
            <a:rect l="l" t="t" r="r" b="b"/>
            <a:pathLst>
              <a:path w="932362" h="932362">
                <a:moveTo>
                  <a:pt x="0" y="0"/>
                </a:moveTo>
                <a:lnTo>
                  <a:pt x="932362" y="0"/>
                </a:lnTo>
                <a:lnTo>
                  <a:pt x="932362" y="932362"/>
                </a:lnTo>
                <a:lnTo>
                  <a:pt x="0" y="9323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9305925" y="5449765"/>
            <a:ext cx="932362" cy="932362"/>
          </a:xfrm>
          <a:custGeom>
            <a:avLst/>
            <a:gdLst/>
            <a:ahLst/>
            <a:cxnLst/>
            <a:rect l="l" t="t" r="r" b="b"/>
            <a:pathLst>
              <a:path w="932362" h="932362">
                <a:moveTo>
                  <a:pt x="0" y="0"/>
                </a:moveTo>
                <a:lnTo>
                  <a:pt x="932362" y="0"/>
                </a:lnTo>
                <a:lnTo>
                  <a:pt x="932362" y="932362"/>
                </a:lnTo>
                <a:lnTo>
                  <a:pt x="0" y="9323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>
            <a:off x="10559714" y="5449765"/>
            <a:ext cx="932362" cy="932362"/>
          </a:xfrm>
          <a:custGeom>
            <a:avLst/>
            <a:gdLst/>
            <a:ahLst/>
            <a:cxnLst/>
            <a:rect l="l" t="t" r="r" b="b"/>
            <a:pathLst>
              <a:path w="932362" h="932362">
                <a:moveTo>
                  <a:pt x="0" y="0"/>
                </a:moveTo>
                <a:lnTo>
                  <a:pt x="932362" y="0"/>
                </a:lnTo>
                <a:lnTo>
                  <a:pt x="932362" y="932362"/>
                </a:lnTo>
                <a:lnTo>
                  <a:pt x="0" y="9323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4423605" y="5377111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4423605" y="651607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5753071" y="4250047"/>
            <a:ext cx="1272717" cy="4381255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358215" y="5852278"/>
            <a:ext cx="2198902" cy="2779024"/>
          </a:xfrm>
          <a:custGeom>
            <a:avLst/>
            <a:gdLst/>
            <a:ahLst/>
            <a:cxnLst/>
            <a:rect l="l" t="t" r="r" b="b"/>
            <a:pathLst>
              <a:path w="2198902" h="2779024">
                <a:moveTo>
                  <a:pt x="0" y="0"/>
                </a:moveTo>
                <a:lnTo>
                  <a:pt x="2198902" y="0"/>
                </a:lnTo>
                <a:lnTo>
                  <a:pt x="2198902" y="2779024"/>
                </a:lnTo>
                <a:lnTo>
                  <a:pt x="0" y="27790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819975" y="3868117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837559" y="2610318"/>
            <a:ext cx="1257799" cy="1257799"/>
          </a:xfrm>
          <a:custGeom>
            <a:avLst/>
            <a:gdLst/>
            <a:ahLst/>
            <a:cxnLst/>
            <a:rect l="l" t="t" r="r" b="b"/>
            <a:pathLst>
              <a:path w="1257799" h="1257799">
                <a:moveTo>
                  <a:pt x="0" y="0"/>
                </a:moveTo>
                <a:lnTo>
                  <a:pt x="1257799" y="0"/>
                </a:lnTo>
                <a:lnTo>
                  <a:pt x="1257799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4750220" y="3492222"/>
            <a:ext cx="8787559" cy="4809192"/>
          </a:xfrm>
          <a:custGeom>
            <a:avLst/>
            <a:gdLst/>
            <a:ahLst/>
            <a:cxnLst/>
            <a:rect l="l" t="t" r="r" b="b"/>
            <a:pathLst>
              <a:path w="8787559" h="4809192">
                <a:moveTo>
                  <a:pt x="0" y="0"/>
                </a:moveTo>
                <a:lnTo>
                  <a:pt x="8787560" y="0"/>
                </a:lnTo>
                <a:lnTo>
                  <a:pt x="8787560" y="4809192"/>
                </a:lnTo>
                <a:lnTo>
                  <a:pt x="0" y="480919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4263945" y="457835"/>
            <a:ext cx="9760110" cy="110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Limitazioni Hardware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05130" y="3922281"/>
            <a:ext cx="7677739" cy="403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51"/>
              </a:lnSpc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L'hardware a nostra disposizione ha influenzato direttamente i tempi e l'efficienza dell’addestramento: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Sul Mac Studio con chip M2 Ultra, l’assenza di supporto per PyTorch GPU ha obbligato all’addestramento su CPU, prolungando i tempi.</a:t>
            </a:r>
          </a:p>
          <a:p>
            <a:pPr marL="513804" lvl="1" indent="-256902" algn="just">
              <a:lnSpc>
                <a:spcPts val="2451"/>
              </a:lnSpc>
              <a:spcBef>
                <a:spcPct val="0"/>
              </a:spcBef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L’addestramento di YOLOv5 è stato rapido su una macchina Windows con GPU, ma la migrazione dei risultati tra sistemi operativi si è rivelata problematica, richiedendo un nuovo addestramento sul Mac, durato oltre 24 ore. Questi limiti hanno ridotto la possibilità di eseguire iterazioni rapide sui modelli.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4359327" y="5019227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6100005" y="6354612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6156009" y="5296999"/>
            <a:ext cx="1163374" cy="1057612"/>
          </a:xfrm>
          <a:custGeom>
            <a:avLst/>
            <a:gdLst/>
            <a:ahLst/>
            <a:cxnLst/>
            <a:rect l="l" t="t" r="r" b="b"/>
            <a:pathLst>
              <a:path w="1163374" h="1057612">
                <a:moveTo>
                  <a:pt x="0" y="0"/>
                </a:moveTo>
                <a:lnTo>
                  <a:pt x="1163374" y="0"/>
                </a:lnTo>
                <a:lnTo>
                  <a:pt x="1163374" y="1057613"/>
                </a:lnTo>
                <a:lnTo>
                  <a:pt x="0" y="10576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2543945" y="4250047"/>
            <a:ext cx="1272717" cy="4381255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2677696" y="3111081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740516" y="6354612"/>
            <a:ext cx="1458478" cy="2265997"/>
          </a:xfrm>
          <a:custGeom>
            <a:avLst/>
            <a:gdLst/>
            <a:ahLst/>
            <a:cxnLst/>
            <a:rect l="l" t="t" r="r" b="b"/>
            <a:pathLst>
              <a:path w="1458478" h="2265997">
                <a:moveTo>
                  <a:pt x="0" y="0"/>
                </a:moveTo>
                <a:lnTo>
                  <a:pt x="1458478" y="0"/>
                </a:lnTo>
                <a:lnTo>
                  <a:pt x="1458478" y="2265997"/>
                </a:lnTo>
                <a:lnTo>
                  <a:pt x="0" y="22659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7068413" y="2264171"/>
            <a:ext cx="4329650" cy="936779"/>
          </a:xfrm>
          <a:custGeom>
            <a:avLst/>
            <a:gdLst/>
            <a:ahLst/>
            <a:cxnLst/>
            <a:rect l="l" t="t" r="r" b="b"/>
            <a:pathLst>
              <a:path w="4329650" h="936779">
                <a:moveTo>
                  <a:pt x="0" y="0"/>
                </a:moveTo>
                <a:lnTo>
                  <a:pt x="4329650" y="0"/>
                </a:lnTo>
                <a:lnTo>
                  <a:pt x="4329650" y="936779"/>
                </a:lnTo>
                <a:lnTo>
                  <a:pt x="0" y="93677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4750220" y="3492222"/>
            <a:ext cx="8787559" cy="4809192"/>
          </a:xfrm>
          <a:custGeom>
            <a:avLst/>
            <a:gdLst/>
            <a:ahLst/>
            <a:cxnLst/>
            <a:rect l="l" t="t" r="r" b="b"/>
            <a:pathLst>
              <a:path w="8787559" h="4809192">
                <a:moveTo>
                  <a:pt x="0" y="0"/>
                </a:moveTo>
                <a:lnTo>
                  <a:pt x="8787560" y="0"/>
                </a:lnTo>
                <a:lnTo>
                  <a:pt x="8787560" y="4809192"/>
                </a:lnTo>
                <a:lnTo>
                  <a:pt x="0" y="480919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12" name="Picture 1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19.999" end="32856.667"/>
                </p14:media>
              </p:ext>
            </p:extLst>
          </p:nvPr>
        </p:nvPicPr>
        <p:blipFill>
          <a:blip r:embed="rId21"/>
          <a:srcRect/>
          <a:stretch>
            <a:fillRect/>
          </a:stretch>
        </p:blipFill>
        <p:spPr>
          <a:xfrm>
            <a:off x="14449357" y="1736734"/>
            <a:ext cx="2926030" cy="274869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247961" y="2381477"/>
            <a:ext cx="3970553" cy="70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4"/>
              </a:lnSpc>
              <a:spcBef>
                <a:spcPct val="0"/>
              </a:spcBef>
            </a:pPr>
            <a:r>
              <a:rPr lang="en-US" sz="2518">
                <a:solidFill>
                  <a:srgbClr val="000000"/>
                </a:solidFill>
                <a:latin typeface="Retropix"/>
                <a:ea typeface="Retropix"/>
                <a:cs typeface="Retropix"/>
                <a:sym typeface="Retropix"/>
              </a:rPr>
              <a:t>Problemi con gli algoritmi e il salto del tubo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58617" y="457835"/>
            <a:ext cx="11370765" cy="110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Difficoltà operative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05130" y="3872505"/>
            <a:ext cx="7677739" cy="403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51"/>
              </a:lnSpc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Uno degli ostacoli principali è stato il salto del terzo tubo nel livello 1-1: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Gli agenti non sono riusciti a eseguire correttamente la sequenza di salti necessaria.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Approcci tentati:</a:t>
            </a:r>
          </a:p>
          <a:p>
            <a:pPr marL="1027608" lvl="2" indent="-342536" algn="just">
              <a:lnSpc>
                <a:spcPts val="2451"/>
              </a:lnSpc>
              <a:buAutoNum type="alphaLcPeriod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CUSTOM_MOVEMENT: Sequenze personalizzate di azioni, risultate troppo rigide.</a:t>
            </a:r>
          </a:p>
          <a:p>
            <a:pPr marL="1027608" lvl="2" indent="-342536" algn="just">
              <a:lnSpc>
                <a:spcPts val="2451"/>
              </a:lnSpc>
              <a:buAutoNum type="alphaLcPeriod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Reward Shaping mirato: Incentivi specifici per il salto, che hanno migliorato solo parzialmente i risultati.</a:t>
            </a:r>
          </a:p>
          <a:p>
            <a:pPr algn="just">
              <a:lnSpc>
                <a:spcPts val="2451"/>
              </a:lnSpc>
              <a:spcBef>
                <a:spcPct val="0"/>
              </a:spcBef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Nonostante gli esperimenti, la complessità dell'azione ha superato le capacità dei modelli PPO e DDQN in questa configurazione.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9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4364469" y="4250047"/>
            <a:ext cx="1272717" cy="4381255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961771" y="4250047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2782579" y="6978613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893562" y="5389013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6140741" y="6490483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4750220" y="3492222"/>
            <a:ext cx="8787559" cy="4809192"/>
          </a:xfrm>
          <a:custGeom>
            <a:avLst/>
            <a:gdLst/>
            <a:ahLst/>
            <a:cxnLst/>
            <a:rect l="l" t="t" r="r" b="b"/>
            <a:pathLst>
              <a:path w="8787559" h="4809192">
                <a:moveTo>
                  <a:pt x="0" y="0"/>
                </a:moveTo>
                <a:lnTo>
                  <a:pt x="8787560" y="0"/>
                </a:lnTo>
                <a:lnTo>
                  <a:pt x="8787560" y="4809192"/>
                </a:lnTo>
                <a:lnTo>
                  <a:pt x="0" y="48091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7068413" y="2264171"/>
            <a:ext cx="4329650" cy="936779"/>
          </a:xfrm>
          <a:custGeom>
            <a:avLst/>
            <a:gdLst/>
            <a:ahLst/>
            <a:cxnLst/>
            <a:rect l="l" t="t" r="r" b="b"/>
            <a:pathLst>
              <a:path w="4329650" h="936779">
                <a:moveTo>
                  <a:pt x="0" y="0"/>
                </a:moveTo>
                <a:lnTo>
                  <a:pt x="4329650" y="0"/>
                </a:lnTo>
                <a:lnTo>
                  <a:pt x="4329650" y="936779"/>
                </a:lnTo>
                <a:lnTo>
                  <a:pt x="0" y="9367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13794148" y="1561465"/>
            <a:ext cx="3953193" cy="2770614"/>
          </a:xfrm>
          <a:custGeom>
            <a:avLst/>
            <a:gdLst/>
            <a:ahLst/>
            <a:cxnLst/>
            <a:rect l="l" t="t" r="r" b="b"/>
            <a:pathLst>
              <a:path w="3953193" h="2770614">
                <a:moveTo>
                  <a:pt x="0" y="0"/>
                </a:moveTo>
                <a:lnTo>
                  <a:pt x="3953193" y="0"/>
                </a:lnTo>
                <a:lnTo>
                  <a:pt x="3953193" y="2770614"/>
                </a:lnTo>
                <a:lnTo>
                  <a:pt x="0" y="277061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TextBox 12"/>
          <p:cNvSpPr txBox="1"/>
          <p:nvPr/>
        </p:nvSpPr>
        <p:spPr>
          <a:xfrm>
            <a:off x="3458617" y="457835"/>
            <a:ext cx="11370765" cy="110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Problemi legati al dataset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05130" y="4044820"/>
            <a:ext cx="7677739" cy="373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51"/>
              </a:lnSpc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La creazione del dataset per YOLOv5 ha incontrato alcune difficoltà: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Bilanciamento delle classi: Alcune categorie, come il flagpole, avevano pochi esempi, riducendo l’accuratezza.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Dataset limitato: Con sole 350 immagini, il modello ha avuto difficoltà a generalizzare.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Soluzioni esplorate:</a:t>
            </a:r>
          </a:p>
          <a:p>
            <a:pPr marL="1027608" lvl="2" indent="-342536" algn="just">
              <a:lnSpc>
                <a:spcPts val="2451"/>
              </a:lnSpc>
              <a:buAutoNum type="alphaLcPeriod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Data augmentation (ritagli, rotazioni).</a:t>
            </a:r>
          </a:p>
          <a:p>
            <a:pPr marL="1027608" lvl="2" indent="-342536" algn="just">
              <a:lnSpc>
                <a:spcPts val="2451"/>
              </a:lnSpc>
              <a:buAutoNum type="alphaLcPeriod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Integrazione di immagini da dataset preesistenti.</a:t>
            </a:r>
          </a:p>
          <a:p>
            <a:pPr marL="1027608" lvl="2" indent="-342536" algn="just">
              <a:lnSpc>
                <a:spcPts val="2451"/>
              </a:lnSpc>
              <a:spcBef>
                <a:spcPct val="0"/>
              </a:spcBef>
              <a:buAutoNum type="alphaLcPeriod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Creazione manuale di nuove annotazioni.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47961" y="2381477"/>
            <a:ext cx="3970553" cy="70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4"/>
              </a:lnSpc>
              <a:spcBef>
                <a:spcPct val="0"/>
              </a:spcBef>
            </a:pPr>
            <a:r>
              <a:rPr lang="en-US" sz="2518">
                <a:solidFill>
                  <a:srgbClr val="000000"/>
                </a:solidFill>
                <a:latin typeface="Retropix"/>
                <a:ea typeface="Retropix"/>
                <a:cs typeface="Retropix"/>
                <a:sym typeface="Retropix"/>
              </a:rPr>
              <a:t>Bilanciamento e qualità dei dati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731637" y="4136364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4290037" y="5134708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4307621" y="3876909"/>
            <a:ext cx="1257799" cy="1257799"/>
          </a:xfrm>
          <a:custGeom>
            <a:avLst/>
            <a:gdLst/>
            <a:ahLst/>
            <a:cxnLst/>
            <a:rect l="l" t="t" r="r" b="b"/>
            <a:pathLst>
              <a:path w="1257799" h="1257799">
                <a:moveTo>
                  <a:pt x="0" y="0"/>
                </a:moveTo>
                <a:lnTo>
                  <a:pt x="1257799" y="0"/>
                </a:lnTo>
                <a:lnTo>
                  <a:pt x="1257799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369329" y="6415097"/>
            <a:ext cx="1458478" cy="2265997"/>
          </a:xfrm>
          <a:custGeom>
            <a:avLst/>
            <a:gdLst/>
            <a:ahLst/>
            <a:cxnLst/>
            <a:rect l="l" t="t" r="r" b="b"/>
            <a:pathLst>
              <a:path w="1458478" h="2265997">
                <a:moveTo>
                  <a:pt x="0" y="0"/>
                </a:moveTo>
                <a:lnTo>
                  <a:pt x="1458478" y="0"/>
                </a:lnTo>
                <a:lnTo>
                  <a:pt x="1458478" y="2265997"/>
                </a:lnTo>
                <a:lnTo>
                  <a:pt x="0" y="22659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2007020" y="4136364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2007020" y="2997398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16140741" y="651607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4750220" y="3492222"/>
            <a:ext cx="8787559" cy="4809192"/>
          </a:xfrm>
          <a:custGeom>
            <a:avLst/>
            <a:gdLst/>
            <a:ahLst/>
            <a:cxnLst/>
            <a:rect l="l" t="t" r="r" b="b"/>
            <a:pathLst>
              <a:path w="8787559" h="4809192">
                <a:moveTo>
                  <a:pt x="0" y="0"/>
                </a:moveTo>
                <a:lnTo>
                  <a:pt x="8787560" y="0"/>
                </a:lnTo>
                <a:lnTo>
                  <a:pt x="8787560" y="4809192"/>
                </a:lnTo>
                <a:lnTo>
                  <a:pt x="0" y="480919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TextBox 12"/>
          <p:cNvSpPr txBox="1"/>
          <p:nvPr/>
        </p:nvSpPr>
        <p:spPr>
          <a:xfrm>
            <a:off x="3458617" y="457835"/>
            <a:ext cx="11370765" cy="110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Lezioni apprese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16063" y="3872505"/>
            <a:ext cx="7255874" cy="403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51"/>
              </a:lnSpc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I problemi affrontati ci hanno permesso di apprendere lezioni fondamentali:</a:t>
            </a:r>
          </a:p>
          <a:p>
            <a:pPr marL="513804" lvl="1" indent="-256902" algn="just">
              <a:lnSpc>
                <a:spcPts val="2451"/>
              </a:lnSpc>
              <a:buAutoNum type="arabicPeriod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Importanza dell’hardware: Un supporto GPU adeguato è cruciale per progetti di questa portata.</a:t>
            </a:r>
          </a:p>
          <a:p>
            <a:pPr marL="513804" lvl="1" indent="-256902" algn="just">
              <a:lnSpc>
                <a:spcPts val="2451"/>
              </a:lnSpc>
              <a:buAutoNum type="arabicPeriod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Bilanciamento e dimensioni del dataset: Dati più ampi e bilanciati sono essenziali per il successo dei modelli.</a:t>
            </a:r>
          </a:p>
          <a:p>
            <a:pPr marL="513804" lvl="1" indent="-256902" algn="just">
              <a:lnSpc>
                <a:spcPts val="2451"/>
              </a:lnSpc>
              <a:buAutoNum type="arabicPeriod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Limiti degli algoritmi: Gli attuali approcci non hanno gestito azioni complesse, indicando la necessità di nuove strategie.</a:t>
            </a:r>
          </a:p>
          <a:p>
            <a:pPr marL="513804" lvl="1" indent="-256902" algn="just">
              <a:lnSpc>
                <a:spcPts val="2451"/>
              </a:lnSpc>
              <a:spcBef>
                <a:spcPct val="0"/>
              </a:spcBef>
              <a:buAutoNum type="arabicPeriod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Iterazioni rapide: Il tempo di addestramento ha limitato gli esperimenti e il perfezionamento.</a:t>
            </a:r>
          </a:p>
        </p:txBody>
      </p:sp>
      <p:sp>
        <p:nvSpPr>
          <p:cNvPr id="14" name="Freeform 14"/>
          <p:cNvSpPr/>
          <p:nvPr/>
        </p:nvSpPr>
        <p:spPr>
          <a:xfrm>
            <a:off x="7068413" y="2264171"/>
            <a:ext cx="4329650" cy="936779"/>
          </a:xfrm>
          <a:custGeom>
            <a:avLst/>
            <a:gdLst/>
            <a:ahLst/>
            <a:cxnLst/>
            <a:rect l="l" t="t" r="r" b="b"/>
            <a:pathLst>
              <a:path w="4329650" h="936779">
                <a:moveTo>
                  <a:pt x="0" y="0"/>
                </a:moveTo>
                <a:lnTo>
                  <a:pt x="4329650" y="0"/>
                </a:lnTo>
                <a:lnTo>
                  <a:pt x="4329650" y="936779"/>
                </a:lnTo>
                <a:lnTo>
                  <a:pt x="0" y="93677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TextBox 15"/>
          <p:cNvSpPr txBox="1"/>
          <p:nvPr/>
        </p:nvSpPr>
        <p:spPr>
          <a:xfrm>
            <a:off x="7247961" y="2543423"/>
            <a:ext cx="3970553" cy="378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4"/>
              </a:lnSpc>
              <a:spcBef>
                <a:spcPct val="0"/>
              </a:spcBef>
            </a:pPr>
            <a:r>
              <a:rPr lang="en-US" sz="2518">
                <a:solidFill>
                  <a:srgbClr val="000000"/>
                </a:solidFill>
                <a:latin typeface="Retropix"/>
                <a:ea typeface="Retropix"/>
                <a:cs typeface="Retropix"/>
                <a:sym typeface="Retropix"/>
              </a:rPr>
              <a:t>Cosa abbiamo imparato?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5983917" y="4212484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4083029" y="5449765"/>
            <a:ext cx="1272717" cy="3170844"/>
          </a:xfrm>
          <a:custGeom>
            <a:avLst/>
            <a:gdLst/>
            <a:ahLst/>
            <a:cxnLst/>
            <a:rect l="l" t="t" r="r" b="b"/>
            <a:pathLst>
              <a:path w="1272717" h="3170844">
                <a:moveTo>
                  <a:pt x="0" y="0"/>
                </a:moveTo>
                <a:lnTo>
                  <a:pt x="1272718" y="0"/>
                </a:lnTo>
                <a:lnTo>
                  <a:pt x="1272718" y="3170844"/>
                </a:lnTo>
                <a:lnTo>
                  <a:pt x="0" y="3170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10069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6001501" y="2954685"/>
            <a:ext cx="1257799" cy="1257799"/>
          </a:xfrm>
          <a:custGeom>
            <a:avLst/>
            <a:gdLst/>
            <a:ahLst/>
            <a:cxnLst/>
            <a:rect l="l" t="t" r="r" b="b"/>
            <a:pathLst>
              <a:path w="1257799" h="1257799">
                <a:moveTo>
                  <a:pt x="0" y="0"/>
                </a:moveTo>
                <a:lnTo>
                  <a:pt x="1257799" y="0"/>
                </a:lnTo>
                <a:lnTo>
                  <a:pt x="1257799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740516" y="5439071"/>
            <a:ext cx="2047753" cy="3181537"/>
          </a:xfrm>
          <a:custGeom>
            <a:avLst/>
            <a:gdLst/>
            <a:ahLst/>
            <a:cxnLst/>
            <a:rect l="l" t="t" r="r" b="b"/>
            <a:pathLst>
              <a:path w="2047753" h="3181537">
                <a:moveTo>
                  <a:pt x="0" y="0"/>
                </a:moveTo>
                <a:lnTo>
                  <a:pt x="2047754" y="0"/>
                </a:lnTo>
                <a:lnTo>
                  <a:pt x="2047754" y="3181538"/>
                </a:lnTo>
                <a:lnTo>
                  <a:pt x="0" y="3181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2597503" y="1251247"/>
            <a:ext cx="13092994" cy="4054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9"/>
              </a:lnSpc>
            </a:pPr>
            <a:r>
              <a:rPr lang="en-US" sz="99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6. CONCLUSIONI E SVILUPPI FUTURI</a:t>
            </a:r>
          </a:p>
        </p:txBody>
      </p:sp>
      <p:sp>
        <p:nvSpPr>
          <p:cNvPr id="9" name="Freeform 9"/>
          <p:cNvSpPr/>
          <p:nvPr/>
        </p:nvSpPr>
        <p:spPr>
          <a:xfrm>
            <a:off x="3197845" y="651607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6795924" y="5449765"/>
            <a:ext cx="932362" cy="932362"/>
          </a:xfrm>
          <a:custGeom>
            <a:avLst/>
            <a:gdLst/>
            <a:ahLst/>
            <a:cxnLst/>
            <a:rect l="l" t="t" r="r" b="b"/>
            <a:pathLst>
              <a:path w="932362" h="932362">
                <a:moveTo>
                  <a:pt x="0" y="0"/>
                </a:moveTo>
                <a:lnTo>
                  <a:pt x="932362" y="0"/>
                </a:lnTo>
                <a:lnTo>
                  <a:pt x="932362" y="932362"/>
                </a:lnTo>
                <a:lnTo>
                  <a:pt x="0" y="9323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8049713" y="5449765"/>
            <a:ext cx="932362" cy="932362"/>
          </a:xfrm>
          <a:custGeom>
            <a:avLst/>
            <a:gdLst/>
            <a:ahLst/>
            <a:cxnLst/>
            <a:rect l="l" t="t" r="r" b="b"/>
            <a:pathLst>
              <a:path w="932362" h="932362">
                <a:moveTo>
                  <a:pt x="0" y="0"/>
                </a:moveTo>
                <a:lnTo>
                  <a:pt x="932362" y="0"/>
                </a:lnTo>
                <a:lnTo>
                  <a:pt x="932362" y="932362"/>
                </a:lnTo>
                <a:lnTo>
                  <a:pt x="0" y="9323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9305925" y="5449765"/>
            <a:ext cx="932362" cy="932362"/>
          </a:xfrm>
          <a:custGeom>
            <a:avLst/>
            <a:gdLst/>
            <a:ahLst/>
            <a:cxnLst/>
            <a:rect l="l" t="t" r="r" b="b"/>
            <a:pathLst>
              <a:path w="932362" h="932362">
                <a:moveTo>
                  <a:pt x="0" y="0"/>
                </a:moveTo>
                <a:lnTo>
                  <a:pt x="932362" y="0"/>
                </a:lnTo>
                <a:lnTo>
                  <a:pt x="932362" y="932362"/>
                </a:lnTo>
                <a:lnTo>
                  <a:pt x="0" y="9323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>
            <a:off x="10559714" y="5449765"/>
            <a:ext cx="932362" cy="932362"/>
          </a:xfrm>
          <a:custGeom>
            <a:avLst/>
            <a:gdLst/>
            <a:ahLst/>
            <a:cxnLst/>
            <a:rect l="l" t="t" r="r" b="b"/>
            <a:pathLst>
              <a:path w="932362" h="932362">
                <a:moveTo>
                  <a:pt x="0" y="0"/>
                </a:moveTo>
                <a:lnTo>
                  <a:pt x="932362" y="0"/>
                </a:lnTo>
                <a:lnTo>
                  <a:pt x="932362" y="932362"/>
                </a:lnTo>
                <a:lnTo>
                  <a:pt x="0" y="9323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4364469" y="5437341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5986583" y="4250047"/>
            <a:ext cx="1272717" cy="4381255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4364469" y="651607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6120334" y="3082788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144252" y="7548096"/>
            <a:ext cx="1163374" cy="1057612"/>
          </a:xfrm>
          <a:custGeom>
            <a:avLst/>
            <a:gdLst/>
            <a:ahLst/>
            <a:cxnLst/>
            <a:rect l="l" t="t" r="r" b="b"/>
            <a:pathLst>
              <a:path w="1163374" h="1057612">
                <a:moveTo>
                  <a:pt x="0" y="0"/>
                </a:moveTo>
                <a:lnTo>
                  <a:pt x="1163373" y="0"/>
                </a:lnTo>
                <a:lnTo>
                  <a:pt x="1163373" y="1057612"/>
                </a:lnTo>
                <a:lnTo>
                  <a:pt x="0" y="10576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168659" y="5725127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2959440" y="6978613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7068413" y="1867954"/>
            <a:ext cx="4329650" cy="936779"/>
          </a:xfrm>
          <a:custGeom>
            <a:avLst/>
            <a:gdLst/>
            <a:ahLst/>
            <a:cxnLst/>
            <a:rect l="l" t="t" r="r" b="b"/>
            <a:pathLst>
              <a:path w="4329650" h="936779">
                <a:moveTo>
                  <a:pt x="0" y="0"/>
                </a:moveTo>
                <a:lnTo>
                  <a:pt x="4329650" y="0"/>
                </a:lnTo>
                <a:lnTo>
                  <a:pt x="4329650" y="936779"/>
                </a:lnTo>
                <a:lnTo>
                  <a:pt x="0" y="9367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TextBox 12"/>
          <p:cNvSpPr txBox="1"/>
          <p:nvPr/>
        </p:nvSpPr>
        <p:spPr>
          <a:xfrm>
            <a:off x="7247961" y="2147207"/>
            <a:ext cx="3970553" cy="378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4"/>
              </a:lnSpc>
              <a:spcBef>
                <a:spcPct val="0"/>
              </a:spcBef>
            </a:pPr>
            <a:r>
              <a:rPr lang="en-US" sz="2518">
                <a:solidFill>
                  <a:srgbClr val="000000"/>
                </a:solidFill>
                <a:latin typeface="Retropix"/>
                <a:ea typeface="Retropix"/>
                <a:cs typeface="Retropix"/>
                <a:sym typeface="Retropix"/>
              </a:rPr>
              <a:t>Cosa abbiamo ottenuto?</a:t>
            </a:r>
          </a:p>
        </p:txBody>
      </p:sp>
      <p:sp>
        <p:nvSpPr>
          <p:cNvPr id="13" name="Freeform 13"/>
          <p:cNvSpPr/>
          <p:nvPr/>
        </p:nvSpPr>
        <p:spPr>
          <a:xfrm>
            <a:off x="4255470" y="3159060"/>
            <a:ext cx="9777059" cy="5350718"/>
          </a:xfrm>
          <a:custGeom>
            <a:avLst/>
            <a:gdLst/>
            <a:ahLst/>
            <a:cxnLst/>
            <a:rect l="l" t="t" r="r" b="b"/>
            <a:pathLst>
              <a:path w="9777059" h="5350718">
                <a:moveTo>
                  <a:pt x="0" y="0"/>
                </a:moveTo>
                <a:lnTo>
                  <a:pt x="9777060" y="0"/>
                </a:lnTo>
                <a:lnTo>
                  <a:pt x="9777060" y="5350717"/>
                </a:lnTo>
                <a:lnTo>
                  <a:pt x="0" y="53507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TextBox 14"/>
          <p:cNvSpPr txBox="1"/>
          <p:nvPr/>
        </p:nvSpPr>
        <p:spPr>
          <a:xfrm>
            <a:off x="3458617" y="457835"/>
            <a:ext cx="11370765" cy="110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Risultati principali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53906" y="3504090"/>
            <a:ext cx="8980188" cy="4809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51"/>
              </a:lnSpc>
            </a:pP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Abbiamo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implementato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e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testato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tre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modelli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principali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:</a:t>
            </a:r>
          </a:p>
          <a:p>
            <a:pPr marL="513804" lvl="1" indent="-256902" algn="just">
              <a:lnSpc>
                <a:spcPts val="2451"/>
              </a:lnSpc>
              <a:buAutoNum type="arabicPeriod"/>
            </a:pP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DDQN (Deep Double Q-Network):</a:t>
            </a:r>
          </a:p>
          <a:p>
            <a:pPr marL="1027608" lvl="2" indent="-342536" algn="just">
              <a:lnSpc>
                <a:spcPts val="2451"/>
              </a:lnSpc>
              <a:buFont typeface="Arial"/>
              <a:buChar char="⚬"/>
            </a:pP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Ha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completato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il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livello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con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una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vittoria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su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1000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episodi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.</a:t>
            </a:r>
          </a:p>
          <a:p>
            <a:pPr marL="1027608" lvl="2" indent="-342536" algn="just">
              <a:lnSpc>
                <a:spcPts val="2451"/>
              </a:lnSpc>
              <a:buFont typeface="Arial"/>
              <a:buChar char="⚬"/>
            </a:pP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Ha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mostrato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una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maggiore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stabilità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ma con tempi di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addestramento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molto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lunghi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.</a:t>
            </a:r>
          </a:p>
          <a:p>
            <a:pPr marL="513804" lvl="1" indent="-256902" algn="just">
              <a:lnSpc>
                <a:spcPts val="2451"/>
              </a:lnSpc>
              <a:buAutoNum type="arabicPeriod"/>
            </a:pP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PPO (Proximal Policy Optimization):</a:t>
            </a:r>
          </a:p>
          <a:p>
            <a:pPr marL="1027608" lvl="2" indent="-342536" algn="just">
              <a:lnSpc>
                <a:spcPts val="2451"/>
              </a:lnSpc>
              <a:buFont typeface="Arial"/>
              <a:buChar char="⚬"/>
            </a:pP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Configurazione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con 512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passi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: 54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vittorie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analizzando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tutti I test con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risultati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instabili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.</a:t>
            </a:r>
          </a:p>
          <a:p>
            <a:pPr marL="1027608" lvl="2" indent="-342536" algn="just">
              <a:lnSpc>
                <a:spcPts val="2451"/>
              </a:lnSpc>
              <a:buFont typeface="Arial"/>
              <a:buChar char="⚬"/>
            </a:pP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Configurazione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con 2048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passi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: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nessuna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vittoria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,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evidenziando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limiti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nella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generalizzazione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.</a:t>
            </a:r>
          </a:p>
          <a:p>
            <a:pPr marL="513804" lvl="1" indent="-256902" algn="just">
              <a:lnSpc>
                <a:spcPts val="2451"/>
              </a:lnSpc>
              <a:buAutoNum type="arabicPeriod"/>
            </a:pP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PPO + YOLOv5:</a:t>
            </a:r>
          </a:p>
          <a:p>
            <a:pPr marL="1027608" lvl="2" indent="-342536" algn="just">
              <a:lnSpc>
                <a:spcPts val="2451"/>
              </a:lnSpc>
              <a:buFont typeface="Arial"/>
              <a:buChar char="⚬"/>
            </a:pP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Ottimo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riconoscimento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visivo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(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precisione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94,2%, recall 100%), ma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nessun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livello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completato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.</a:t>
            </a:r>
          </a:p>
          <a:p>
            <a:pPr marL="1027608" lvl="2" indent="-342536" algn="just">
              <a:lnSpc>
                <a:spcPts val="2451"/>
              </a:lnSpc>
              <a:spcBef>
                <a:spcPct val="0"/>
              </a:spcBef>
              <a:buFont typeface="Arial"/>
              <a:buChar char="⚬"/>
            </a:pP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Difficoltà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nel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tradurre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le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informazioni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visive in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azioni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 </a:t>
            </a:r>
            <a:r>
              <a:rPr lang="en-US" sz="2379" dirty="0" err="1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complesse</a:t>
            </a:r>
            <a:r>
              <a:rPr lang="en-US" sz="2379" dirty="0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045962" y="6386184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2723896" y="3652271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2655687" y="4791237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4422643" y="2445096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7"/>
                </a:lnTo>
                <a:lnTo>
                  <a:pt x="0" y="11389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4354434" y="3584063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2"/>
                </a:lnTo>
                <a:lnTo>
                  <a:pt x="0" y="12753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4263945" y="457835"/>
            <a:ext cx="9760110" cy="110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Le sfide affrontate</a:t>
            </a:r>
          </a:p>
        </p:txBody>
      </p:sp>
      <p:sp>
        <p:nvSpPr>
          <p:cNvPr id="10" name="Freeform 10"/>
          <p:cNvSpPr/>
          <p:nvPr/>
        </p:nvSpPr>
        <p:spPr>
          <a:xfrm>
            <a:off x="4307243" y="3131671"/>
            <a:ext cx="9673514" cy="5294051"/>
          </a:xfrm>
          <a:custGeom>
            <a:avLst/>
            <a:gdLst/>
            <a:ahLst/>
            <a:cxnLst/>
            <a:rect l="l" t="t" r="r" b="b"/>
            <a:pathLst>
              <a:path w="9673514" h="5294051">
                <a:moveTo>
                  <a:pt x="0" y="0"/>
                </a:moveTo>
                <a:lnTo>
                  <a:pt x="9673514" y="0"/>
                </a:lnTo>
                <a:lnTo>
                  <a:pt x="9673514" y="5294050"/>
                </a:lnTo>
                <a:lnTo>
                  <a:pt x="0" y="52940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5032536" y="3424671"/>
            <a:ext cx="8222928" cy="4651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51"/>
              </a:lnSpc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Le principali difficoltà riscontrate durante il progetto includono: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Limitazioni nell'apprendimento delle azioni complesse:</a:t>
            </a:r>
          </a:p>
          <a:p>
            <a:pPr marL="1027608" lvl="2" indent="-342536" algn="just">
              <a:lnSpc>
                <a:spcPts val="2451"/>
              </a:lnSpc>
              <a:buFont typeface="Arial"/>
              <a:buChar char="⚬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Nessun modello ha superato in modo affidabile il terzo tubo, un ostacolo critico.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Sensibilità agli iperparametri:</a:t>
            </a:r>
          </a:p>
          <a:p>
            <a:pPr marL="1027608" lvl="2" indent="-342536" algn="just">
              <a:lnSpc>
                <a:spcPts val="2451"/>
              </a:lnSpc>
              <a:buFont typeface="Arial"/>
              <a:buChar char="⚬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Il PPO ha mostrato prestazioni fortemente dipendenti dalle configurazioni.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Restrizioni hardware:</a:t>
            </a:r>
          </a:p>
          <a:p>
            <a:pPr marL="1027608" lvl="2" indent="-342536" algn="just">
              <a:lnSpc>
                <a:spcPts val="2451"/>
              </a:lnSpc>
              <a:buFont typeface="Arial"/>
              <a:buChar char="⚬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L'assenza di supporto GPU su Mac ha rallentato l'addestramento.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Dataset YOLOv5:</a:t>
            </a:r>
          </a:p>
          <a:p>
            <a:pPr marL="1027608" lvl="2" indent="-342536" algn="just">
              <a:lnSpc>
                <a:spcPts val="2451"/>
              </a:lnSpc>
              <a:spcBef>
                <a:spcPct val="0"/>
              </a:spcBef>
              <a:buFont typeface="Arial"/>
              <a:buChar char="⚬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Bilanciamento delle classi e numero limitato di immagini hanno ridotto la qualità del riconoscimento.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629817" y="3584063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2"/>
                </a:lnTo>
                <a:lnTo>
                  <a:pt x="0" y="12753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5983917" y="4212484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4083029" y="5449765"/>
            <a:ext cx="1272717" cy="3170844"/>
          </a:xfrm>
          <a:custGeom>
            <a:avLst/>
            <a:gdLst/>
            <a:ahLst/>
            <a:cxnLst/>
            <a:rect l="l" t="t" r="r" b="b"/>
            <a:pathLst>
              <a:path w="1272717" h="3170844">
                <a:moveTo>
                  <a:pt x="0" y="0"/>
                </a:moveTo>
                <a:lnTo>
                  <a:pt x="1272718" y="0"/>
                </a:lnTo>
                <a:lnTo>
                  <a:pt x="1272718" y="3170844"/>
                </a:lnTo>
                <a:lnTo>
                  <a:pt x="0" y="31708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0069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6001501" y="2954685"/>
            <a:ext cx="1257799" cy="1257799"/>
          </a:xfrm>
          <a:custGeom>
            <a:avLst/>
            <a:gdLst/>
            <a:ahLst/>
            <a:cxnLst/>
            <a:rect l="l" t="t" r="r" b="b"/>
            <a:pathLst>
              <a:path w="1257799" h="1257799">
                <a:moveTo>
                  <a:pt x="0" y="0"/>
                </a:moveTo>
                <a:lnTo>
                  <a:pt x="1257799" y="0"/>
                </a:lnTo>
                <a:lnTo>
                  <a:pt x="1257799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740516" y="5439071"/>
            <a:ext cx="2047753" cy="3181537"/>
          </a:xfrm>
          <a:custGeom>
            <a:avLst/>
            <a:gdLst/>
            <a:ahLst/>
            <a:cxnLst/>
            <a:rect l="l" t="t" r="r" b="b"/>
            <a:pathLst>
              <a:path w="2047753" h="3181537">
                <a:moveTo>
                  <a:pt x="0" y="0"/>
                </a:moveTo>
                <a:lnTo>
                  <a:pt x="2047754" y="0"/>
                </a:lnTo>
                <a:lnTo>
                  <a:pt x="2047754" y="3181538"/>
                </a:lnTo>
                <a:lnTo>
                  <a:pt x="0" y="31815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2908507" y="2246910"/>
            <a:ext cx="12470986" cy="2749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9"/>
              </a:lnSpc>
            </a:pPr>
            <a:r>
              <a:rPr lang="en-US" sz="99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1. INTRODUZIONE</a:t>
            </a:r>
          </a:p>
        </p:txBody>
      </p:sp>
      <p:sp>
        <p:nvSpPr>
          <p:cNvPr id="9" name="Freeform 9"/>
          <p:cNvSpPr/>
          <p:nvPr/>
        </p:nvSpPr>
        <p:spPr>
          <a:xfrm>
            <a:off x="3197845" y="651607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6795924" y="5449765"/>
            <a:ext cx="932362" cy="932362"/>
          </a:xfrm>
          <a:custGeom>
            <a:avLst/>
            <a:gdLst/>
            <a:ahLst/>
            <a:cxnLst/>
            <a:rect l="l" t="t" r="r" b="b"/>
            <a:pathLst>
              <a:path w="932362" h="932362">
                <a:moveTo>
                  <a:pt x="0" y="0"/>
                </a:moveTo>
                <a:lnTo>
                  <a:pt x="932362" y="0"/>
                </a:lnTo>
                <a:lnTo>
                  <a:pt x="932362" y="932362"/>
                </a:lnTo>
                <a:lnTo>
                  <a:pt x="0" y="9323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8049713" y="5449765"/>
            <a:ext cx="932362" cy="932362"/>
          </a:xfrm>
          <a:custGeom>
            <a:avLst/>
            <a:gdLst/>
            <a:ahLst/>
            <a:cxnLst/>
            <a:rect l="l" t="t" r="r" b="b"/>
            <a:pathLst>
              <a:path w="932362" h="932362">
                <a:moveTo>
                  <a:pt x="0" y="0"/>
                </a:moveTo>
                <a:lnTo>
                  <a:pt x="932362" y="0"/>
                </a:lnTo>
                <a:lnTo>
                  <a:pt x="932362" y="932362"/>
                </a:lnTo>
                <a:lnTo>
                  <a:pt x="0" y="9323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9305925" y="5449765"/>
            <a:ext cx="932362" cy="932362"/>
          </a:xfrm>
          <a:custGeom>
            <a:avLst/>
            <a:gdLst/>
            <a:ahLst/>
            <a:cxnLst/>
            <a:rect l="l" t="t" r="r" b="b"/>
            <a:pathLst>
              <a:path w="932362" h="932362">
                <a:moveTo>
                  <a:pt x="0" y="0"/>
                </a:moveTo>
                <a:lnTo>
                  <a:pt x="932362" y="0"/>
                </a:lnTo>
                <a:lnTo>
                  <a:pt x="932362" y="932362"/>
                </a:lnTo>
                <a:lnTo>
                  <a:pt x="0" y="9323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>
            <a:off x="10559714" y="5449765"/>
            <a:ext cx="932362" cy="932362"/>
          </a:xfrm>
          <a:custGeom>
            <a:avLst/>
            <a:gdLst/>
            <a:ahLst/>
            <a:cxnLst/>
            <a:rect l="l" t="t" r="r" b="b"/>
            <a:pathLst>
              <a:path w="932362" h="932362">
                <a:moveTo>
                  <a:pt x="0" y="0"/>
                </a:moveTo>
                <a:lnTo>
                  <a:pt x="932362" y="0"/>
                </a:lnTo>
                <a:lnTo>
                  <a:pt x="932362" y="932362"/>
                </a:lnTo>
                <a:lnTo>
                  <a:pt x="0" y="9323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4423605" y="5377111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4423605" y="651607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5753071" y="4250047"/>
            <a:ext cx="1272717" cy="4381255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358215" y="5852278"/>
            <a:ext cx="2198902" cy="2779024"/>
          </a:xfrm>
          <a:custGeom>
            <a:avLst/>
            <a:gdLst/>
            <a:ahLst/>
            <a:cxnLst/>
            <a:rect l="l" t="t" r="r" b="b"/>
            <a:pathLst>
              <a:path w="2198902" h="2779024">
                <a:moveTo>
                  <a:pt x="0" y="0"/>
                </a:moveTo>
                <a:lnTo>
                  <a:pt x="2198902" y="0"/>
                </a:lnTo>
                <a:lnTo>
                  <a:pt x="2198902" y="2779024"/>
                </a:lnTo>
                <a:lnTo>
                  <a:pt x="0" y="27790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819975" y="3868117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837559" y="2610318"/>
            <a:ext cx="1257799" cy="1257799"/>
          </a:xfrm>
          <a:custGeom>
            <a:avLst/>
            <a:gdLst/>
            <a:ahLst/>
            <a:cxnLst/>
            <a:rect l="l" t="t" r="r" b="b"/>
            <a:pathLst>
              <a:path w="1257799" h="1257799">
                <a:moveTo>
                  <a:pt x="0" y="0"/>
                </a:moveTo>
                <a:lnTo>
                  <a:pt x="1257799" y="0"/>
                </a:lnTo>
                <a:lnTo>
                  <a:pt x="1257799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7068413" y="1863210"/>
            <a:ext cx="4151175" cy="898163"/>
          </a:xfrm>
          <a:custGeom>
            <a:avLst/>
            <a:gdLst/>
            <a:ahLst/>
            <a:cxnLst/>
            <a:rect l="l" t="t" r="r" b="b"/>
            <a:pathLst>
              <a:path w="4151175" h="898163">
                <a:moveTo>
                  <a:pt x="0" y="0"/>
                </a:moveTo>
                <a:lnTo>
                  <a:pt x="4151174" y="0"/>
                </a:lnTo>
                <a:lnTo>
                  <a:pt x="4151174" y="898164"/>
                </a:lnTo>
                <a:lnTo>
                  <a:pt x="0" y="8981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7240560" y="1966156"/>
            <a:ext cx="3806880" cy="682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7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Retropix"/>
                <a:ea typeface="Retropix"/>
                <a:cs typeface="Retropix"/>
                <a:sym typeface="Retropix"/>
              </a:rPr>
              <a:t>Come possiamo migliorare?</a:t>
            </a:r>
          </a:p>
        </p:txBody>
      </p:sp>
      <p:sp>
        <p:nvSpPr>
          <p:cNvPr id="12" name="Freeform 12"/>
          <p:cNvSpPr/>
          <p:nvPr/>
        </p:nvSpPr>
        <p:spPr>
          <a:xfrm>
            <a:off x="4115045" y="3063119"/>
            <a:ext cx="10057911" cy="5504420"/>
          </a:xfrm>
          <a:custGeom>
            <a:avLst/>
            <a:gdLst/>
            <a:ahLst/>
            <a:cxnLst/>
            <a:rect l="l" t="t" r="r" b="b"/>
            <a:pathLst>
              <a:path w="10057911" h="5504420">
                <a:moveTo>
                  <a:pt x="0" y="0"/>
                </a:moveTo>
                <a:lnTo>
                  <a:pt x="10057910" y="0"/>
                </a:lnTo>
                <a:lnTo>
                  <a:pt x="10057910" y="5504420"/>
                </a:lnTo>
                <a:lnTo>
                  <a:pt x="0" y="550442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TextBox 13"/>
          <p:cNvSpPr txBox="1"/>
          <p:nvPr/>
        </p:nvSpPr>
        <p:spPr>
          <a:xfrm>
            <a:off x="4263945" y="457835"/>
            <a:ext cx="9760110" cy="110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Sviluppi futuri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37408" y="3328638"/>
            <a:ext cx="8213183" cy="4957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51"/>
              </a:lnSpc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I risultati ottenuti offrono molteplici spunti per il futuro:</a:t>
            </a:r>
          </a:p>
          <a:p>
            <a:pPr marL="513804" lvl="1" indent="-256902" algn="just">
              <a:lnSpc>
                <a:spcPts val="2451"/>
              </a:lnSpc>
              <a:buAutoNum type="arabicPeriod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Ottimizzazione degli iperparametri:</a:t>
            </a:r>
          </a:p>
          <a:p>
            <a:pPr marL="1027608" lvl="2" indent="-342536" algn="just">
              <a:lnSpc>
                <a:spcPts val="2451"/>
              </a:lnSpc>
              <a:buFont typeface="Arial"/>
              <a:buChar char="⚬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Analizzare configurazioni più adatte per PPO e YOLOv5.</a:t>
            </a:r>
          </a:p>
          <a:p>
            <a:pPr marL="513804" lvl="1" indent="-256902" algn="just">
              <a:lnSpc>
                <a:spcPts val="2451"/>
              </a:lnSpc>
              <a:buAutoNum type="arabicPeriod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Espansione del dataset:</a:t>
            </a:r>
          </a:p>
          <a:p>
            <a:pPr marL="1027608" lvl="2" indent="-342536" algn="just">
              <a:lnSpc>
                <a:spcPts val="2451"/>
              </a:lnSpc>
              <a:buFont typeface="Arial"/>
              <a:buChar char="⚬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Aumentare le immagini annotate e bilanciare meglio le classi.</a:t>
            </a:r>
          </a:p>
          <a:p>
            <a:pPr marL="513804" lvl="1" indent="-256902" algn="just">
              <a:lnSpc>
                <a:spcPts val="2451"/>
              </a:lnSpc>
              <a:buAutoNum type="arabicPeriod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Modelli ibridi:</a:t>
            </a:r>
          </a:p>
          <a:p>
            <a:pPr marL="1027608" lvl="2" indent="-342536" algn="just">
              <a:lnSpc>
                <a:spcPts val="2451"/>
              </a:lnSpc>
              <a:buFont typeface="Arial"/>
              <a:buChar char="⚬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Integrare le capacità esplorative del PPO con la stabilità del DDQN.</a:t>
            </a:r>
          </a:p>
          <a:p>
            <a:pPr marL="513804" lvl="1" indent="-256902" algn="just">
              <a:lnSpc>
                <a:spcPts val="2451"/>
              </a:lnSpc>
              <a:buAutoNum type="arabicPeriod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Superamento di ostacoli complessi:</a:t>
            </a:r>
          </a:p>
          <a:p>
            <a:pPr marL="1027608" lvl="2" indent="-342536" algn="just">
              <a:lnSpc>
                <a:spcPts val="2451"/>
              </a:lnSpc>
              <a:buFont typeface="Arial"/>
              <a:buChar char="⚬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Implementare tecniche avanzate come curiosity-driven exploration.</a:t>
            </a:r>
          </a:p>
          <a:p>
            <a:pPr marL="513804" lvl="1" indent="-256902" algn="just">
              <a:lnSpc>
                <a:spcPts val="2451"/>
              </a:lnSpc>
              <a:buAutoNum type="arabicPeriod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Riduzione della complessità computazionale:</a:t>
            </a:r>
          </a:p>
          <a:p>
            <a:pPr marL="1027608" lvl="2" indent="-342536" algn="just">
              <a:lnSpc>
                <a:spcPts val="2451"/>
              </a:lnSpc>
              <a:spcBef>
                <a:spcPct val="0"/>
              </a:spcBef>
              <a:buFont typeface="Arial"/>
              <a:buChar char="⚬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Ottimizzare l'integrazione tra RL e visione artificiale per tempi di addestramento più brevi.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5588000" y="3601623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696241" y="5456014"/>
            <a:ext cx="1272717" cy="3170844"/>
          </a:xfrm>
          <a:custGeom>
            <a:avLst/>
            <a:gdLst/>
            <a:ahLst/>
            <a:cxnLst/>
            <a:rect l="l" t="t" r="r" b="b"/>
            <a:pathLst>
              <a:path w="1272717" h="3170844">
                <a:moveTo>
                  <a:pt x="0" y="0"/>
                </a:moveTo>
                <a:lnTo>
                  <a:pt x="1272717" y="0"/>
                </a:lnTo>
                <a:lnTo>
                  <a:pt x="1272717" y="3170844"/>
                </a:lnTo>
                <a:lnTo>
                  <a:pt x="0" y="31708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0069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3937459" y="7579939"/>
            <a:ext cx="1163374" cy="1057612"/>
          </a:xfrm>
          <a:custGeom>
            <a:avLst/>
            <a:gdLst/>
            <a:ahLst/>
            <a:cxnLst/>
            <a:rect l="l" t="t" r="r" b="b"/>
            <a:pathLst>
              <a:path w="1163374" h="1057612">
                <a:moveTo>
                  <a:pt x="0" y="0"/>
                </a:moveTo>
                <a:lnTo>
                  <a:pt x="1163374" y="0"/>
                </a:lnTo>
                <a:lnTo>
                  <a:pt x="1163374" y="1057612"/>
                </a:lnTo>
                <a:lnTo>
                  <a:pt x="0" y="10576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5588000" y="2343824"/>
            <a:ext cx="1257799" cy="1257799"/>
          </a:xfrm>
          <a:custGeom>
            <a:avLst/>
            <a:gdLst/>
            <a:ahLst/>
            <a:cxnLst/>
            <a:rect l="l" t="t" r="r" b="b"/>
            <a:pathLst>
              <a:path w="1257799" h="1257799">
                <a:moveTo>
                  <a:pt x="0" y="0"/>
                </a:moveTo>
                <a:lnTo>
                  <a:pt x="1257799" y="0"/>
                </a:lnTo>
                <a:lnTo>
                  <a:pt x="1257799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5377058" y="6288134"/>
            <a:ext cx="1505288" cy="2338724"/>
          </a:xfrm>
          <a:custGeom>
            <a:avLst/>
            <a:gdLst/>
            <a:ahLst/>
            <a:cxnLst/>
            <a:rect l="l" t="t" r="r" b="b"/>
            <a:pathLst>
              <a:path w="1505288" h="2338724">
                <a:moveTo>
                  <a:pt x="0" y="0"/>
                </a:moveTo>
                <a:lnTo>
                  <a:pt x="1505288" y="0"/>
                </a:lnTo>
                <a:lnTo>
                  <a:pt x="1505288" y="2338724"/>
                </a:lnTo>
                <a:lnTo>
                  <a:pt x="0" y="233872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829992" y="4307523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3697533" y="3188300"/>
            <a:ext cx="10892934" cy="264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67"/>
              </a:lnSpc>
            </a:pPr>
            <a:r>
              <a:rPr lang="en-US" sz="9677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THANKS FOR PLAYING</a:t>
            </a:r>
          </a:p>
        </p:txBody>
      </p:sp>
      <p:sp>
        <p:nvSpPr>
          <p:cNvPr id="11" name="Freeform 11"/>
          <p:cNvSpPr/>
          <p:nvPr/>
        </p:nvSpPr>
        <p:spPr>
          <a:xfrm>
            <a:off x="7099608" y="6030205"/>
            <a:ext cx="4088783" cy="884664"/>
          </a:xfrm>
          <a:custGeom>
            <a:avLst/>
            <a:gdLst/>
            <a:ahLst/>
            <a:cxnLst/>
            <a:rect l="l" t="t" r="r" b="b"/>
            <a:pathLst>
              <a:path w="4088783" h="884664">
                <a:moveTo>
                  <a:pt x="0" y="0"/>
                </a:moveTo>
                <a:lnTo>
                  <a:pt x="4088784" y="0"/>
                </a:lnTo>
                <a:lnTo>
                  <a:pt x="4088784" y="884664"/>
                </a:lnTo>
                <a:lnTo>
                  <a:pt x="0" y="8846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TextBox 12"/>
          <p:cNvSpPr txBox="1"/>
          <p:nvPr/>
        </p:nvSpPr>
        <p:spPr>
          <a:xfrm>
            <a:off x="7791024" y="6297659"/>
            <a:ext cx="2705951" cy="359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8"/>
              </a:lnSpc>
            </a:pPr>
            <a:r>
              <a:rPr lang="en-US" sz="2425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END</a:t>
            </a:r>
          </a:p>
        </p:txBody>
      </p:sp>
      <p:sp>
        <p:nvSpPr>
          <p:cNvPr id="13" name="Freeform 13"/>
          <p:cNvSpPr/>
          <p:nvPr/>
        </p:nvSpPr>
        <p:spPr>
          <a:xfrm>
            <a:off x="3245844" y="652232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60" y="0"/>
                </a:lnTo>
                <a:lnTo>
                  <a:pt x="1118560" y="2115224"/>
                </a:lnTo>
                <a:lnTo>
                  <a:pt x="0" y="21152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045962" y="6386184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2723896" y="3652271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2655687" y="4791237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4422643" y="2445096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7"/>
                </a:lnTo>
                <a:lnTo>
                  <a:pt x="0" y="11389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4354434" y="3584063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2"/>
                </a:lnTo>
                <a:lnTo>
                  <a:pt x="0" y="12753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5629817" y="3584063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2"/>
                </a:lnTo>
                <a:lnTo>
                  <a:pt x="0" y="12753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13662221" y="4852275"/>
            <a:ext cx="4625779" cy="3779027"/>
          </a:xfrm>
          <a:custGeom>
            <a:avLst/>
            <a:gdLst/>
            <a:ahLst/>
            <a:cxnLst/>
            <a:rect l="l" t="t" r="r" b="b"/>
            <a:pathLst>
              <a:path w="4625779" h="3779027">
                <a:moveTo>
                  <a:pt x="0" y="0"/>
                </a:moveTo>
                <a:lnTo>
                  <a:pt x="4625779" y="0"/>
                </a:lnTo>
                <a:lnTo>
                  <a:pt x="4625779" y="3779027"/>
                </a:lnTo>
                <a:lnTo>
                  <a:pt x="0" y="37790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4263945" y="457835"/>
            <a:ext cx="9760110" cy="110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Contesto del progetto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068413" y="2264171"/>
            <a:ext cx="4151175" cy="898163"/>
            <a:chOff x="0" y="0"/>
            <a:chExt cx="5534900" cy="119755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34900" cy="1197551"/>
            </a:xfrm>
            <a:custGeom>
              <a:avLst/>
              <a:gdLst/>
              <a:ahLst/>
              <a:cxnLst/>
              <a:rect l="l" t="t" r="r" b="b"/>
              <a:pathLst>
                <a:path w="5534900" h="1197551">
                  <a:moveTo>
                    <a:pt x="0" y="0"/>
                  </a:moveTo>
                  <a:lnTo>
                    <a:pt x="5534900" y="0"/>
                  </a:lnTo>
                  <a:lnTo>
                    <a:pt x="5534900" y="1197551"/>
                  </a:lnTo>
                  <a:lnTo>
                    <a:pt x="0" y="1197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09863" y="347463"/>
              <a:ext cx="5075840" cy="493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87"/>
                </a:lnSpc>
                <a:spcBef>
                  <a:spcPct val="0"/>
                </a:spcBef>
              </a:pPr>
              <a:r>
                <a:rPr lang="en-US" sz="2415">
                  <a:solidFill>
                    <a:srgbClr val="000000"/>
                  </a:solidFill>
                  <a:latin typeface="Retropix"/>
                  <a:ea typeface="Retropix"/>
                  <a:cs typeface="Retropix"/>
                  <a:sym typeface="Retropix"/>
                </a:rPr>
                <a:t>Perché Super Mario Bros?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4750220" y="3492222"/>
            <a:ext cx="8787559" cy="4809192"/>
          </a:xfrm>
          <a:custGeom>
            <a:avLst/>
            <a:gdLst/>
            <a:ahLst/>
            <a:cxnLst/>
            <a:rect l="l" t="t" r="r" b="b"/>
            <a:pathLst>
              <a:path w="8787559" h="4809192">
                <a:moveTo>
                  <a:pt x="0" y="0"/>
                </a:moveTo>
                <a:lnTo>
                  <a:pt x="8787560" y="0"/>
                </a:lnTo>
                <a:lnTo>
                  <a:pt x="8787560" y="4809192"/>
                </a:lnTo>
                <a:lnTo>
                  <a:pt x="0" y="48091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TextBox 16"/>
          <p:cNvSpPr txBox="1"/>
          <p:nvPr/>
        </p:nvSpPr>
        <p:spPr>
          <a:xfrm>
            <a:off x="5827589" y="4057684"/>
            <a:ext cx="6632821" cy="373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51"/>
              </a:lnSpc>
              <a:spcBef>
                <a:spcPct val="0"/>
              </a:spcBef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Questo progetto nasce nell'ambito dell'esame di Intelligenza Artificiale, con l'obiettivo di applicare tecniche avanzate di Reinforcement Learning (RL) in un ambiente dinamico e complesso. Il videogioco Super Mario Bros è stato scelto per la sua sfida unica: combina il controllo sequenziale delle azioni con la navigazione in ambienti ricchi di ostacoli e nemici. La complessità del gioco lo rende un banco di prova ideale per valutare l'efficacia di diversi algoritmi e per esplorare strategie innovative.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4423605" y="5377111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4423605" y="651607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5753071" y="4250047"/>
            <a:ext cx="1272717" cy="4381255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358215" y="5852278"/>
            <a:ext cx="2198902" cy="2779024"/>
          </a:xfrm>
          <a:custGeom>
            <a:avLst/>
            <a:gdLst/>
            <a:ahLst/>
            <a:cxnLst/>
            <a:rect l="l" t="t" r="r" b="b"/>
            <a:pathLst>
              <a:path w="2198902" h="2779024">
                <a:moveTo>
                  <a:pt x="0" y="0"/>
                </a:moveTo>
                <a:lnTo>
                  <a:pt x="2198902" y="0"/>
                </a:lnTo>
                <a:lnTo>
                  <a:pt x="2198902" y="2779024"/>
                </a:lnTo>
                <a:lnTo>
                  <a:pt x="0" y="27790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819975" y="3868117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837559" y="2610318"/>
            <a:ext cx="1257799" cy="1257799"/>
          </a:xfrm>
          <a:custGeom>
            <a:avLst/>
            <a:gdLst/>
            <a:ahLst/>
            <a:cxnLst/>
            <a:rect l="l" t="t" r="r" b="b"/>
            <a:pathLst>
              <a:path w="1257799" h="1257799">
                <a:moveTo>
                  <a:pt x="0" y="0"/>
                </a:moveTo>
                <a:lnTo>
                  <a:pt x="1257799" y="0"/>
                </a:lnTo>
                <a:lnTo>
                  <a:pt x="1257799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7068413" y="1702630"/>
            <a:ext cx="4151175" cy="898163"/>
            <a:chOff x="0" y="0"/>
            <a:chExt cx="5534900" cy="11975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34900" cy="1197551"/>
            </a:xfrm>
            <a:custGeom>
              <a:avLst/>
              <a:gdLst/>
              <a:ahLst/>
              <a:cxnLst/>
              <a:rect l="l" t="t" r="r" b="b"/>
              <a:pathLst>
                <a:path w="5534900" h="1197551">
                  <a:moveTo>
                    <a:pt x="0" y="0"/>
                  </a:moveTo>
                  <a:lnTo>
                    <a:pt x="5534900" y="0"/>
                  </a:lnTo>
                  <a:lnTo>
                    <a:pt x="5534900" y="1197551"/>
                  </a:lnTo>
                  <a:lnTo>
                    <a:pt x="0" y="1197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09863" y="347463"/>
              <a:ext cx="5075840" cy="493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87"/>
                </a:lnSpc>
                <a:spcBef>
                  <a:spcPct val="0"/>
                </a:spcBef>
              </a:pPr>
              <a:r>
                <a:rPr lang="en-US" sz="2415" dirty="0">
                  <a:solidFill>
                    <a:srgbClr val="000000"/>
                  </a:solidFill>
                  <a:latin typeface="Retropix"/>
                  <a:ea typeface="Retropix"/>
                  <a:cs typeface="Retropix"/>
                  <a:sym typeface="Retropix"/>
                </a:rPr>
                <a:t>Cosa </a:t>
              </a:r>
              <a:r>
                <a:rPr lang="en-US" sz="2415" dirty="0" err="1">
                  <a:solidFill>
                    <a:srgbClr val="000000"/>
                  </a:solidFill>
                  <a:latin typeface="Retropix"/>
                  <a:ea typeface="Retropix"/>
                  <a:cs typeface="Retropix"/>
                  <a:sym typeface="Retropix"/>
                </a:rPr>
                <a:t>volevamo</a:t>
              </a:r>
              <a:r>
                <a:rPr lang="en-US" sz="2415" dirty="0">
                  <a:solidFill>
                    <a:srgbClr val="000000"/>
                  </a:solidFill>
                  <a:latin typeface="Retropix"/>
                  <a:ea typeface="Retropix"/>
                  <a:cs typeface="Retropix"/>
                  <a:sym typeface="Retropix"/>
                </a:rPr>
                <a:t> </a:t>
              </a:r>
              <a:r>
                <a:rPr lang="en-US" sz="2415" dirty="0" err="1">
                  <a:solidFill>
                    <a:srgbClr val="000000"/>
                  </a:solidFill>
                  <a:latin typeface="Retropix"/>
                  <a:ea typeface="Retropix"/>
                  <a:cs typeface="Retropix"/>
                  <a:sym typeface="Retropix"/>
                </a:rPr>
                <a:t>ottenere</a:t>
              </a:r>
              <a:r>
                <a:rPr lang="en-US" sz="2415" dirty="0">
                  <a:solidFill>
                    <a:srgbClr val="000000"/>
                  </a:solidFill>
                  <a:latin typeface="Retropix"/>
                  <a:ea typeface="Retropix"/>
                  <a:cs typeface="Retropix"/>
                  <a:sym typeface="Retropix"/>
                </a:rPr>
                <a:t>?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3953829" y="2839270"/>
            <a:ext cx="10380342" cy="5680878"/>
          </a:xfrm>
          <a:custGeom>
            <a:avLst/>
            <a:gdLst/>
            <a:ahLst/>
            <a:cxnLst/>
            <a:rect l="l" t="t" r="r" b="b"/>
            <a:pathLst>
              <a:path w="10380342" h="5680878">
                <a:moveTo>
                  <a:pt x="0" y="0"/>
                </a:moveTo>
                <a:lnTo>
                  <a:pt x="10380342" y="0"/>
                </a:lnTo>
                <a:lnTo>
                  <a:pt x="10380342" y="5680878"/>
                </a:lnTo>
                <a:lnTo>
                  <a:pt x="0" y="568087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TextBox 14"/>
          <p:cNvSpPr txBox="1"/>
          <p:nvPr/>
        </p:nvSpPr>
        <p:spPr>
          <a:xfrm>
            <a:off x="4263945" y="457835"/>
            <a:ext cx="9760110" cy="110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Obiettivi e motivazioni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05971" y="3229693"/>
            <a:ext cx="9476059" cy="4957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51"/>
              </a:lnSpc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L'obiettivo principale era creare un agente in grado di completare un livello di Super Mario Bros in autonomia. Per farlo, ci siamo posti due sfide principali:</a:t>
            </a:r>
          </a:p>
          <a:p>
            <a:pPr marL="513804" lvl="1" indent="-256902" algn="just">
              <a:lnSpc>
                <a:spcPts val="2451"/>
              </a:lnSpc>
              <a:buAutoNum type="arabicPeriod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Confrontare due algoritmi di RL avanzati, DDQN e PPO, per valutarne prestazioni e limiti. Abbiamo scelto DDQN per la sua capacità di gestire spazi di azione discreti e ridurre la sovrastima dei valori Q, e PPO per la sua efficienza nell'aggiornamento della politica in ambienti complessi. Entrambi risultano particolarmente adatti per il controllo sequenziale richiesto da Super Mario Bros.</a:t>
            </a:r>
          </a:p>
          <a:p>
            <a:pPr marL="513804" lvl="1" indent="-256902" algn="just">
              <a:lnSpc>
                <a:spcPts val="2451"/>
              </a:lnSpc>
              <a:buAutoNum type="arabicPeriod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Integrare YOLOv5, un sistema di visione artificiale, per fornire all'agente una comprensione più profonda dell'ambiente di gioco.</a:t>
            </a:r>
          </a:p>
          <a:p>
            <a:pPr algn="just">
              <a:lnSpc>
                <a:spcPts val="2451"/>
              </a:lnSpc>
              <a:spcBef>
                <a:spcPct val="0"/>
              </a:spcBef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Questa combinazione di tecniche punta a massimizzare le prestazioni dell'agente e a esplorare nuove applicazioni in ambienti complessi.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5983917" y="4212484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4083029" y="5449765"/>
            <a:ext cx="1272717" cy="3170844"/>
          </a:xfrm>
          <a:custGeom>
            <a:avLst/>
            <a:gdLst/>
            <a:ahLst/>
            <a:cxnLst/>
            <a:rect l="l" t="t" r="r" b="b"/>
            <a:pathLst>
              <a:path w="1272717" h="3170844">
                <a:moveTo>
                  <a:pt x="0" y="0"/>
                </a:moveTo>
                <a:lnTo>
                  <a:pt x="1272718" y="0"/>
                </a:lnTo>
                <a:lnTo>
                  <a:pt x="1272718" y="3170844"/>
                </a:lnTo>
                <a:lnTo>
                  <a:pt x="0" y="3170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10069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6001501" y="2954685"/>
            <a:ext cx="1257799" cy="1257799"/>
          </a:xfrm>
          <a:custGeom>
            <a:avLst/>
            <a:gdLst/>
            <a:ahLst/>
            <a:cxnLst/>
            <a:rect l="l" t="t" r="r" b="b"/>
            <a:pathLst>
              <a:path w="1257799" h="1257799">
                <a:moveTo>
                  <a:pt x="0" y="0"/>
                </a:moveTo>
                <a:lnTo>
                  <a:pt x="1257799" y="0"/>
                </a:lnTo>
                <a:lnTo>
                  <a:pt x="1257799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740516" y="5439071"/>
            <a:ext cx="2047753" cy="3181537"/>
          </a:xfrm>
          <a:custGeom>
            <a:avLst/>
            <a:gdLst/>
            <a:ahLst/>
            <a:cxnLst/>
            <a:rect l="l" t="t" r="r" b="b"/>
            <a:pathLst>
              <a:path w="2047753" h="3181537">
                <a:moveTo>
                  <a:pt x="0" y="0"/>
                </a:moveTo>
                <a:lnTo>
                  <a:pt x="2047754" y="0"/>
                </a:lnTo>
                <a:lnTo>
                  <a:pt x="2047754" y="3181538"/>
                </a:lnTo>
                <a:lnTo>
                  <a:pt x="0" y="3181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2908507" y="1261940"/>
            <a:ext cx="12470986" cy="4054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9"/>
              </a:lnSpc>
            </a:pPr>
            <a:r>
              <a:rPr lang="en-US" sz="99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2. BACKGROUND TEORICO</a:t>
            </a:r>
          </a:p>
        </p:txBody>
      </p:sp>
      <p:sp>
        <p:nvSpPr>
          <p:cNvPr id="9" name="Freeform 9"/>
          <p:cNvSpPr/>
          <p:nvPr/>
        </p:nvSpPr>
        <p:spPr>
          <a:xfrm>
            <a:off x="3197845" y="651607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6795924" y="5449765"/>
            <a:ext cx="932362" cy="932362"/>
          </a:xfrm>
          <a:custGeom>
            <a:avLst/>
            <a:gdLst/>
            <a:ahLst/>
            <a:cxnLst/>
            <a:rect l="l" t="t" r="r" b="b"/>
            <a:pathLst>
              <a:path w="932362" h="932362">
                <a:moveTo>
                  <a:pt x="0" y="0"/>
                </a:moveTo>
                <a:lnTo>
                  <a:pt x="932362" y="0"/>
                </a:lnTo>
                <a:lnTo>
                  <a:pt x="932362" y="932362"/>
                </a:lnTo>
                <a:lnTo>
                  <a:pt x="0" y="9323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8049713" y="5449765"/>
            <a:ext cx="932362" cy="932362"/>
          </a:xfrm>
          <a:custGeom>
            <a:avLst/>
            <a:gdLst/>
            <a:ahLst/>
            <a:cxnLst/>
            <a:rect l="l" t="t" r="r" b="b"/>
            <a:pathLst>
              <a:path w="932362" h="932362">
                <a:moveTo>
                  <a:pt x="0" y="0"/>
                </a:moveTo>
                <a:lnTo>
                  <a:pt x="932362" y="0"/>
                </a:lnTo>
                <a:lnTo>
                  <a:pt x="932362" y="932362"/>
                </a:lnTo>
                <a:lnTo>
                  <a:pt x="0" y="9323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9305925" y="5449765"/>
            <a:ext cx="932362" cy="932362"/>
          </a:xfrm>
          <a:custGeom>
            <a:avLst/>
            <a:gdLst/>
            <a:ahLst/>
            <a:cxnLst/>
            <a:rect l="l" t="t" r="r" b="b"/>
            <a:pathLst>
              <a:path w="932362" h="932362">
                <a:moveTo>
                  <a:pt x="0" y="0"/>
                </a:moveTo>
                <a:lnTo>
                  <a:pt x="932362" y="0"/>
                </a:lnTo>
                <a:lnTo>
                  <a:pt x="932362" y="932362"/>
                </a:lnTo>
                <a:lnTo>
                  <a:pt x="0" y="9323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>
            <a:off x="10559714" y="5449765"/>
            <a:ext cx="932362" cy="932362"/>
          </a:xfrm>
          <a:custGeom>
            <a:avLst/>
            <a:gdLst/>
            <a:ahLst/>
            <a:cxnLst/>
            <a:rect l="l" t="t" r="r" b="b"/>
            <a:pathLst>
              <a:path w="932362" h="932362">
                <a:moveTo>
                  <a:pt x="0" y="0"/>
                </a:moveTo>
                <a:lnTo>
                  <a:pt x="932362" y="0"/>
                </a:lnTo>
                <a:lnTo>
                  <a:pt x="932362" y="932362"/>
                </a:lnTo>
                <a:lnTo>
                  <a:pt x="0" y="9323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4359327" y="5019227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6100005" y="6354612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6156009" y="5296999"/>
            <a:ext cx="1163374" cy="1057612"/>
          </a:xfrm>
          <a:custGeom>
            <a:avLst/>
            <a:gdLst/>
            <a:ahLst/>
            <a:cxnLst/>
            <a:rect l="l" t="t" r="r" b="b"/>
            <a:pathLst>
              <a:path w="1163374" h="1057612">
                <a:moveTo>
                  <a:pt x="0" y="0"/>
                </a:moveTo>
                <a:lnTo>
                  <a:pt x="1163374" y="0"/>
                </a:lnTo>
                <a:lnTo>
                  <a:pt x="1163374" y="1057613"/>
                </a:lnTo>
                <a:lnTo>
                  <a:pt x="0" y="10576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2543945" y="4250047"/>
            <a:ext cx="1272717" cy="4381255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2677696" y="3111081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740516" y="6354612"/>
            <a:ext cx="1458478" cy="2265997"/>
          </a:xfrm>
          <a:custGeom>
            <a:avLst/>
            <a:gdLst/>
            <a:ahLst/>
            <a:cxnLst/>
            <a:rect l="l" t="t" r="r" b="b"/>
            <a:pathLst>
              <a:path w="1458478" h="2265997">
                <a:moveTo>
                  <a:pt x="0" y="0"/>
                </a:moveTo>
                <a:lnTo>
                  <a:pt x="1458478" y="0"/>
                </a:lnTo>
                <a:lnTo>
                  <a:pt x="1458478" y="2265997"/>
                </a:lnTo>
                <a:lnTo>
                  <a:pt x="0" y="22659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7068413" y="2264171"/>
            <a:ext cx="4329650" cy="936779"/>
          </a:xfrm>
          <a:custGeom>
            <a:avLst/>
            <a:gdLst/>
            <a:ahLst/>
            <a:cxnLst/>
            <a:rect l="l" t="t" r="r" b="b"/>
            <a:pathLst>
              <a:path w="4329650" h="936779">
                <a:moveTo>
                  <a:pt x="0" y="0"/>
                </a:moveTo>
                <a:lnTo>
                  <a:pt x="4329650" y="0"/>
                </a:lnTo>
                <a:lnTo>
                  <a:pt x="4329650" y="936779"/>
                </a:lnTo>
                <a:lnTo>
                  <a:pt x="0" y="9367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4750220" y="3492222"/>
            <a:ext cx="8787559" cy="4809192"/>
          </a:xfrm>
          <a:custGeom>
            <a:avLst/>
            <a:gdLst/>
            <a:ahLst/>
            <a:cxnLst/>
            <a:rect l="l" t="t" r="r" b="b"/>
            <a:pathLst>
              <a:path w="8787559" h="4809192">
                <a:moveTo>
                  <a:pt x="0" y="0"/>
                </a:moveTo>
                <a:lnTo>
                  <a:pt x="8787560" y="0"/>
                </a:lnTo>
                <a:lnTo>
                  <a:pt x="8787560" y="4809192"/>
                </a:lnTo>
                <a:lnTo>
                  <a:pt x="0" y="480919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13937459" y="2264171"/>
            <a:ext cx="4116605" cy="1795869"/>
          </a:xfrm>
          <a:custGeom>
            <a:avLst/>
            <a:gdLst/>
            <a:ahLst/>
            <a:cxnLst/>
            <a:rect l="l" t="t" r="r" b="b"/>
            <a:pathLst>
              <a:path w="4116605" h="1795869">
                <a:moveTo>
                  <a:pt x="0" y="0"/>
                </a:moveTo>
                <a:lnTo>
                  <a:pt x="4116605" y="0"/>
                </a:lnTo>
                <a:lnTo>
                  <a:pt x="4116605" y="1795869"/>
                </a:lnTo>
                <a:lnTo>
                  <a:pt x="0" y="179586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TextBox 13"/>
          <p:cNvSpPr txBox="1"/>
          <p:nvPr/>
        </p:nvSpPr>
        <p:spPr>
          <a:xfrm>
            <a:off x="7247961" y="2381477"/>
            <a:ext cx="3970553" cy="70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4"/>
              </a:lnSpc>
              <a:spcBef>
                <a:spcPct val="0"/>
              </a:spcBef>
            </a:pPr>
            <a:r>
              <a:rPr lang="en-US" sz="2518">
                <a:solidFill>
                  <a:srgbClr val="000000"/>
                </a:solidFill>
                <a:latin typeface="Retropix"/>
                <a:ea typeface="Retropix"/>
                <a:cs typeface="Retropix"/>
                <a:sym typeface="Retropix"/>
              </a:rPr>
              <a:t>Cos'è il Reinforcement Learning?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58617" y="635"/>
            <a:ext cx="11370765" cy="201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Introduzione al Reinforcement Learning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05130" y="4178520"/>
            <a:ext cx="7677739" cy="342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51"/>
              </a:lnSpc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Il Reinforcement Learning (RL) è una branca dell’apprendimento automatico in cui un agente interagisce con un ambiente per massimizzare una funzione obiettivo chiamata reward. Questo processo segue tre passaggi fondamentali:</a:t>
            </a:r>
          </a:p>
          <a:p>
            <a:pPr marL="513804" lvl="1" indent="-256902" algn="just">
              <a:lnSpc>
                <a:spcPts val="2451"/>
              </a:lnSpc>
              <a:buAutoNum type="arabicPeriod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L’agente percepisce lo stato dell’ambiente.</a:t>
            </a:r>
          </a:p>
          <a:p>
            <a:pPr marL="513804" lvl="1" indent="-256902" algn="just">
              <a:lnSpc>
                <a:spcPts val="2451"/>
              </a:lnSpc>
              <a:buAutoNum type="arabicPeriod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Seleziona un’azione basata su una politica.</a:t>
            </a:r>
          </a:p>
          <a:p>
            <a:pPr marL="513804" lvl="1" indent="-256902" algn="just">
              <a:lnSpc>
                <a:spcPts val="2451"/>
              </a:lnSpc>
              <a:buAutoNum type="arabicPeriod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Riceve una ricompensa e passa a un nuovo stato.</a:t>
            </a:r>
          </a:p>
          <a:p>
            <a:pPr algn="just">
              <a:lnSpc>
                <a:spcPts val="2451"/>
              </a:lnSpc>
              <a:spcBef>
                <a:spcPct val="0"/>
              </a:spcBef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L’obiettivo dell’RL è trovare una politica ottimale che massimizzi il valore atteso delle ricompense nel tempo.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4364469" y="4250047"/>
            <a:ext cx="1272717" cy="4381255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961771" y="4250047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2782579" y="6978613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893562" y="5389013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6140741" y="6490483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4750220" y="3492222"/>
            <a:ext cx="8787559" cy="4809192"/>
          </a:xfrm>
          <a:custGeom>
            <a:avLst/>
            <a:gdLst/>
            <a:ahLst/>
            <a:cxnLst/>
            <a:rect l="l" t="t" r="r" b="b"/>
            <a:pathLst>
              <a:path w="8787559" h="4809192">
                <a:moveTo>
                  <a:pt x="0" y="0"/>
                </a:moveTo>
                <a:lnTo>
                  <a:pt x="8787560" y="0"/>
                </a:lnTo>
                <a:lnTo>
                  <a:pt x="8787560" y="4809192"/>
                </a:lnTo>
                <a:lnTo>
                  <a:pt x="0" y="48091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3458617" y="635"/>
            <a:ext cx="11370765" cy="201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Algoritmi di Reinforcement Learning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05130" y="3872505"/>
            <a:ext cx="7677739" cy="403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51"/>
              </a:lnSpc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Abbiamo implementato due algoritmi principali di RL: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DDQN (Deep Double Q-Network):</a:t>
            </a:r>
          </a:p>
          <a:p>
            <a:pPr marL="1027608" lvl="2" indent="-342536" algn="just">
              <a:lnSpc>
                <a:spcPts val="2451"/>
              </a:lnSpc>
              <a:buFont typeface="Arial"/>
              <a:buChar char="⚬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Riduce la sovrastima dei valori Q separando le reti per selezionare le azioni e calcolare i valori.</a:t>
            </a:r>
          </a:p>
          <a:p>
            <a:pPr marL="1027608" lvl="2" indent="-342536" algn="just">
              <a:lnSpc>
                <a:spcPts val="2451"/>
              </a:lnSpc>
              <a:buFont typeface="Arial"/>
              <a:buChar char="⚬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Adatto per spazi discreti, come i controlli di Super Mario Bros.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PPO (Proximal Policy Optimization):</a:t>
            </a:r>
          </a:p>
          <a:p>
            <a:pPr marL="1027608" lvl="2" indent="-342536" algn="just">
              <a:lnSpc>
                <a:spcPts val="2451"/>
              </a:lnSpc>
              <a:buFont typeface="Arial"/>
              <a:buChar char="⚬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Apprende una politica direttamente, ottimizzando una funzione di vantaggio.</a:t>
            </a:r>
          </a:p>
          <a:p>
            <a:pPr marL="1027608" lvl="2" indent="-342536" algn="just">
              <a:lnSpc>
                <a:spcPts val="2451"/>
              </a:lnSpc>
              <a:spcBef>
                <a:spcPct val="0"/>
              </a:spcBef>
              <a:buFont typeface="Arial"/>
              <a:buChar char="⚬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Gestisce spazi di stato e azione complessi, con aggiornamenti stabili grazie a un meccanismo di clipping.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5415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093662" y="8631302"/>
            <a:ext cx="9687595" cy="1655698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731637" y="4136364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4290037" y="5134708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4307621" y="3876909"/>
            <a:ext cx="1257799" cy="1257799"/>
          </a:xfrm>
          <a:custGeom>
            <a:avLst/>
            <a:gdLst/>
            <a:ahLst/>
            <a:cxnLst/>
            <a:rect l="l" t="t" r="r" b="b"/>
            <a:pathLst>
              <a:path w="1257799" h="1257799">
                <a:moveTo>
                  <a:pt x="0" y="0"/>
                </a:moveTo>
                <a:lnTo>
                  <a:pt x="1257799" y="0"/>
                </a:lnTo>
                <a:lnTo>
                  <a:pt x="1257799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369329" y="6415097"/>
            <a:ext cx="1458478" cy="2265997"/>
          </a:xfrm>
          <a:custGeom>
            <a:avLst/>
            <a:gdLst/>
            <a:ahLst/>
            <a:cxnLst/>
            <a:rect l="l" t="t" r="r" b="b"/>
            <a:pathLst>
              <a:path w="1458478" h="2265997">
                <a:moveTo>
                  <a:pt x="0" y="0"/>
                </a:moveTo>
                <a:lnTo>
                  <a:pt x="1458478" y="0"/>
                </a:lnTo>
                <a:lnTo>
                  <a:pt x="1458478" y="2265997"/>
                </a:lnTo>
                <a:lnTo>
                  <a:pt x="0" y="22659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2007020" y="4136364"/>
            <a:ext cx="1275383" cy="1275383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2007020" y="2997398"/>
            <a:ext cx="1138966" cy="1138966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16140741" y="651607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4750220" y="3492222"/>
            <a:ext cx="8787559" cy="4809192"/>
          </a:xfrm>
          <a:custGeom>
            <a:avLst/>
            <a:gdLst/>
            <a:ahLst/>
            <a:cxnLst/>
            <a:rect l="l" t="t" r="r" b="b"/>
            <a:pathLst>
              <a:path w="8787559" h="4809192">
                <a:moveTo>
                  <a:pt x="0" y="0"/>
                </a:moveTo>
                <a:lnTo>
                  <a:pt x="8787560" y="0"/>
                </a:lnTo>
                <a:lnTo>
                  <a:pt x="8787560" y="4809192"/>
                </a:lnTo>
                <a:lnTo>
                  <a:pt x="0" y="480919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TextBox 12"/>
          <p:cNvSpPr txBox="1"/>
          <p:nvPr/>
        </p:nvSpPr>
        <p:spPr>
          <a:xfrm>
            <a:off x="3458617" y="635"/>
            <a:ext cx="11370765" cy="201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YOLOv5: Visione artificiale in tempo reale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05130" y="4054101"/>
            <a:ext cx="7677739" cy="342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51"/>
              </a:lnSpc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YOLOv5 (You Only Look Once) è un modello avanzato di visione artificiale per il rilevamento di oggetti: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Divide un’immagine in griglie, identificando oggetti con bounding box e classi.</a:t>
            </a:r>
          </a:p>
          <a:p>
            <a:pPr marL="513804" lvl="1" indent="-256902" algn="just">
              <a:lnSpc>
                <a:spcPts val="2451"/>
              </a:lnSpc>
              <a:buFont typeface="Arial"/>
              <a:buChar char="•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Abbiamo addestrato YOLOv5 su un dataset personalizzato di immagini tratte da Super Mario Bros.</a:t>
            </a:r>
          </a:p>
          <a:p>
            <a:pPr algn="just">
              <a:lnSpc>
                <a:spcPts val="2451"/>
              </a:lnSpc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Vantaggi:</a:t>
            </a:r>
          </a:p>
          <a:p>
            <a:pPr marL="513804" lvl="1" indent="-256902" algn="just">
              <a:lnSpc>
                <a:spcPts val="2451"/>
              </a:lnSpc>
              <a:buAutoNum type="arabicPeriod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Alta precisione e velocità.</a:t>
            </a:r>
          </a:p>
          <a:p>
            <a:pPr marL="513804" lvl="1" indent="-256902" algn="just">
              <a:lnSpc>
                <a:spcPts val="2451"/>
              </a:lnSpc>
              <a:spcBef>
                <a:spcPct val="0"/>
              </a:spcBef>
              <a:buAutoNum type="arabicPeriod"/>
            </a:pPr>
            <a:r>
              <a:rPr lang="en-US" sz="2379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Riconoscimento accurato degli oggetti come nemici, ostacoli e power-up.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5095</Words>
  <Application>Microsoft Office PowerPoint</Application>
  <PresentationFormat>Personalizzato</PresentationFormat>
  <Paragraphs>317</Paragraphs>
  <Slides>31</Slides>
  <Notes>28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40" baseType="lpstr">
      <vt:lpstr>Retropix</vt:lpstr>
      <vt:lpstr>Symbol</vt:lpstr>
      <vt:lpstr>Arial</vt:lpstr>
      <vt:lpstr>Times New Roman</vt:lpstr>
      <vt:lpstr>Arcade Gamer</vt:lpstr>
      <vt:lpstr>Calibri</vt:lpstr>
      <vt:lpstr>Consolas</vt:lpstr>
      <vt:lpstr>Aptos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Agente Intelligente in Super Mario Bros: Reinforcement Learning e Visione Artificiale</dc:title>
  <cp:lastModifiedBy>MARCO DI MAIO</cp:lastModifiedBy>
  <cp:revision>6</cp:revision>
  <dcterms:created xsi:type="dcterms:W3CDTF">2006-08-16T00:00:00Z</dcterms:created>
  <dcterms:modified xsi:type="dcterms:W3CDTF">2025-02-12T12:48:21Z</dcterms:modified>
  <dc:identifier>DAGc0QC7D9s</dc:identifier>
</cp:coreProperties>
</file>